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0"/>
    <p:restoredTop sz="94488"/>
  </p:normalViewPr>
  <p:slideViewPr>
    <p:cSldViewPr snapToGrid="0">
      <p:cViewPr varScale="1">
        <p:scale>
          <a:sx n="89" d="100"/>
          <a:sy n="89" d="100"/>
        </p:scale>
        <p:origin x="7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F6C820-AC71-4A3F-8B01-A0D85B56DA3F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135DE72-2955-45EB-93A7-597832E23374}">
      <dgm:prSet custT="1"/>
      <dgm:spPr/>
      <dgm:t>
        <a:bodyPr/>
        <a:lstStyle/>
        <a:p>
          <a:r>
            <a:rPr lang="en-US" sz="1800" b="0" i="0" baseline="0" dirty="0"/>
            <a:t>Describe Rubin’s core concepts of maternal identity.</a:t>
          </a:r>
          <a:endParaRPr lang="en-US" sz="1800" dirty="0"/>
        </a:p>
      </dgm:t>
    </dgm:pt>
    <dgm:pt modelId="{E7BE6EA6-189D-42A6-8ACA-200520A05518}" type="parTrans" cxnId="{E5C31872-6961-4A76-B978-3FC3F924C82C}">
      <dgm:prSet/>
      <dgm:spPr/>
      <dgm:t>
        <a:bodyPr/>
        <a:lstStyle/>
        <a:p>
          <a:endParaRPr lang="en-US"/>
        </a:p>
      </dgm:t>
    </dgm:pt>
    <dgm:pt modelId="{58EB1B7A-C79E-4649-AA41-9BC0CA86D7FF}" type="sibTrans" cxnId="{E5C31872-6961-4A76-B978-3FC3F924C82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4CB9451-2350-45CF-AA69-713697C7834A}">
      <dgm:prSet custT="1"/>
      <dgm:spPr/>
      <dgm:t>
        <a:bodyPr/>
        <a:lstStyle/>
        <a:p>
          <a:r>
            <a:rPr lang="en-US" sz="1800" b="0" i="0" baseline="0" dirty="0"/>
            <a:t>Identify the stages of maternal role attainment.</a:t>
          </a:r>
          <a:endParaRPr lang="en-US" sz="1800" dirty="0"/>
        </a:p>
      </dgm:t>
    </dgm:pt>
    <dgm:pt modelId="{349B8F60-ED3E-4A21-9DF7-38B6F159752E}" type="parTrans" cxnId="{41C8213E-C529-4BB2-84EA-B1101474A66E}">
      <dgm:prSet/>
      <dgm:spPr/>
      <dgm:t>
        <a:bodyPr/>
        <a:lstStyle/>
        <a:p>
          <a:endParaRPr lang="en-US"/>
        </a:p>
      </dgm:t>
    </dgm:pt>
    <dgm:pt modelId="{DEE16E73-D932-4D37-88A6-D24B9205513B}" type="sibTrans" cxnId="{41C8213E-C529-4BB2-84EA-B1101474A66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B913B6-4A53-4E53-A890-583088172507}">
      <dgm:prSet custT="1"/>
      <dgm:spPr/>
      <dgm:t>
        <a:bodyPr/>
        <a:lstStyle/>
        <a:p>
          <a:r>
            <a:rPr lang="en-US" sz="1800" b="0" i="0" baseline="0" dirty="0"/>
            <a:t>Explain the four major maternal tasks.</a:t>
          </a:r>
          <a:endParaRPr lang="en-US" sz="1800" dirty="0"/>
        </a:p>
      </dgm:t>
    </dgm:pt>
    <dgm:pt modelId="{9FCE075F-5756-4C3C-9489-C7C2815B2E68}" type="parTrans" cxnId="{465D21D3-3C33-42EE-89A7-00133C7DD702}">
      <dgm:prSet/>
      <dgm:spPr/>
      <dgm:t>
        <a:bodyPr/>
        <a:lstStyle/>
        <a:p>
          <a:endParaRPr lang="en-US"/>
        </a:p>
      </dgm:t>
    </dgm:pt>
    <dgm:pt modelId="{8CC2368A-A8C7-44DF-8DCB-10ECB280F4C7}" type="sibTrans" cxnId="{465D21D3-3C33-42EE-89A7-00133C7DD70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D9E24D5-CFF7-47D3-812B-BD9E76D6973E}">
      <dgm:prSet custT="1"/>
      <dgm:spPr/>
      <dgm:t>
        <a:bodyPr/>
        <a:lstStyle/>
        <a:p>
          <a:r>
            <a:rPr lang="en-US" sz="1800" b="0" i="0" baseline="0" dirty="0"/>
            <a:t>Apply Rubin’s theory to contemporary nursing practice.</a:t>
          </a:r>
          <a:endParaRPr lang="en-US" sz="1800" dirty="0"/>
        </a:p>
      </dgm:t>
    </dgm:pt>
    <dgm:pt modelId="{F1C3555A-AEEB-48B7-AE71-846DFEFEF3AE}" type="parTrans" cxnId="{71EE3206-4274-466A-BE5D-1EF76D28751A}">
      <dgm:prSet/>
      <dgm:spPr/>
      <dgm:t>
        <a:bodyPr/>
        <a:lstStyle/>
        <a:p>
          <a:endParaRPr lang="en-US"/>
        </a:p>
      </dgm:t>
    </dgm:pt>
    <dgm:pt modelId="{E178E876-247B-48CA-896E-BBF6BCA981FC}" type="sibTrans" cxnId="{71EE3206-4274-466A-BE5D-1EF76D28751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C5A9504-8936-4AF9-A67E-A22E059CEC19}">
      <dgm:prSet custT="1"/>
      <dgm:spPr/>
      <dgm:t>
        <a:bodyPr/>
        <a:lstStyle/>
        <a:p>
          <a:r>
            <a:rPr lang="en-US" sz="1600" b="0" i="0" baseline="0" dirty="0"/>
            <a:t>Analyze the theory’s limitations and evolution into modern frameworks.</a:t>
          </a:r>
        </a:p>
        <a:p>
          <a:endParaRPr lang="en-US" sz="1800" b="0" i="0" baseline="0" dirty="0"/>
        </a:p>
        <a:p>
          <a:endParaRPr lang="en-US" sz="1800" dirty="0"/>
        </a:p>
      </dgm:t>
    </dgm:pt>
    <dgm:pt modelId="{0C3D8135-0D7F-4C9A-9689-C0F679094F03}" type="parTrans" cxnId="{10C36452-BFF8-433F-81EF-12D5ABD84863}">
      <dgm:prSet/>
      <dgm:spPr/>
      <dgm:t>
        <a:bodyPr/>
        <a:lstStyle/>
        <a:p>
          <a:endParaRPr lang="en-US"/>
        </a:p>
      </dgm:t>
    </dgm:pt>
    <dgm:pt modelId="{E9E02F90-F97A-430B-B83F-8D874C0188D6}" type="sibTrans" cxnId="{10C36452-BFF8-433F-81EF-12D5ABD84863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E1FCA665-B20D-E24A-810C-7BA1C892EC94}" type="pres">
      <dgm:prSet presAssocID="{FCF6C820-AC71-4A3F-8B01-A0D85B56DA3F}" presName="linearFlow" presStyleCnt="0">
        <dgm:presLayoutVars>
          <dgm:dir/>
          <dgm:animLvl val="lvl"/>
          <dgm:resizeHandles val="exact"/>
        </dgm:presLayoutVars>
      </dgm:prSet>
      <dgm:spPr/>
    </dgm:pt>
    <dgm:pt modelId="{9A259C51-5B70-8B4F-BFB3-ED5BAD66D646}" type="pres">
      <dgm:prSet presAssocID="{D135DE72-2955-45EB-93A7-597832E23374}" presName="compositeNode" presStyleCnt="0"/>
      <dgm:spPr/>
    </dgm:pt>
    <dgm:pt modelId="{2D48F97D-E1BE-6A46-9968-7A1637882823}" type="pres">
      <dgm:prSet presAssocID="{D135DE72-2955-45EB-93A7-597832E2337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BF2C2A7-A7C9-9C42-86E2-2A88CA809120}" type="pres">
      <dgm:prSet presAssocID="{D135DE72-2955-45EB-93A7-597832E23374}" presName="parSh" presStyleCnt="0"/>
      <dgm:spPr/>
    </dgm:pt>
    <dgm:pt modelId="{5692C0FF-EE5A-DC4D-A186-965EB567A8F6}" type="pres">
      <dgm:prSet presAssocID="{D135DE72-2955-45EB-93A7-597832E23374}" presName="lineNode" presStyleLbl="alignAccFollowNode1" presStyleIdx="0" presStyleCnt="15"/>
      <dgm:spPr/>
    </dgm:pt>
    <dgm:pt modelId="{4DC3D761-9EC5-8643-A80A-EF4D0F7FACF9}" type="pres">
      <dgm:prSet presAssocID="{D135DE72-2955-45EB-93A7-597832E23374}" presName="lineArrowNode" presStyleLbl="alignAccFollowNode1" presStyleIdx="1" presStyleCnt="15"/>
      <dgm:spPr/>
    </dgm:pt>
    <dgm:pt modelId="{2D8D6320-1F4B-0E4D-8FC2-0A0064EB7A16}" type="pres">
      <dgm:prSet presAssocID="{58EB1B7A-C79E-4649-AA41-9BC0CA86D7FF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B1926C48-459D-DC4D-8CBB-EC50B3DB9209}" type="pres">
      <dgm:prSet presAssocID="{58EB1B7A-C79E-4649-AA41-9BC0CA86D7FF}" presName="spacerBetweenCircleAndCallout" presStyleCnt="0">
        <dgm:presLayoutVars/>
      </dgm:prSet>
      <dgm:spPr/>
    </dgm:pt>
    <dgm:pt modelId="{9CCDFC8F-900A-4741-9AE5-D87C618AD9DF}" type="pres">
      <dgm:prSet presAssocID="{D135DE72-2955-45EB-93A7-597832E23374}" presName="nodeText" presStyleLbl="alignAccFollowNode1" presStyleIdx="2" presStyleCnt="15">
        <dgm:presLayoutVars>
          <dgm:bulletEnabled val="1"/>
        </dgm:presLayoutVars>
      </dgm:prSet>
      <dgm:spPr/>
    </dgm:pt>
    <dgm:pt modelId="{96779240-38BF-574E-BA23-1D066B1DA84B}" type="pres">
      <dgm:prSet presAssocID="{58EB1B7A-C79E-4649-AA41-9BC0CA86D7FF}" presName="sibTransComposite" presStyleCnt="0"/>
      <dgm:spPr/>
    </dgm:pt>
    <dgm:pt modelId="{0E27344A-F18E-9A4C-AF85-457C8954815C}" type="pres">
      <dgm:prSet presAssocID="{44CB9451-2350-45CF-AA69-713697C7834A}" presName="compositeNode" presStyleCnt="0"/>
      <dgm:spPr/>
    </dgm:pt>
    <dgm:pt modelId="{E149DF21-A370-9C48-A7A7-3876309DFA3C}" type="pres">
      <dgm:prSet presAssocID="{44CB9451-2350-45CF-AA69-713697C7834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BAA07DB-B1F4-BC46-AB7E-51EAADB09EFE}" type="pres">
      <dgm:prSet presAssocID="{44CB9451-2350-45CF-AA69-713697C7834A}" presName="parSh" presStyleCnt="0"/>
      <dgm:spPr/>
    </dgm:pt>
    <dgm:pt modelId="{6308410E-58B4-EB49-B24B-47E4B9DE70C0}" type="pres">
      <dgm:prSet presAssocID="{44CB9451-2350-45CF-AA69-713697C7834A}" presName="lineNode" presStyleLbl="alignAccFollowNode1" presStyleIdx="3" presStyleCnt="15"/>
      <dgm:spPr/>
    </dgm:pt>
    <dgm:pt modelId="{13D5BD29-EE33-5340-8FE9-CE03D6D47A86}" type="pres">
      <dgm:prSet presAssocID="{44CB9451-2350-45CF-AA69-713697C7834A}" presName="lineArrowNode" presStyleLbl="alignAccFollowNode1" presStyleIdx="4" presStyleCnt="15"/>
      <dgm:spPr/>
    </dgm:pt>
    <dgm:pt modelId="{8E0710A5-6B38-FA44-BCD2-C5D9038B31B4}" type="pres">
      <dgm:prSet presAssocID="{DEE16E73-D932-4D37-88A6-D24B9205513B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B8E7121C-4BD5-7D4B-8972-5C4502B94E50}" type="pres">
      <dgm:prSet presAssocID="{DEE16E73-D932-4D37-88A6-D24B9205513B}" presName="spacerBetweenCircleAndCallout" presStyleCnt="0">
        <dgm:presLayoutVars/>
      </dgm:prSet>
      <dgm:spPr/>
    </dgm:pt>
    <dgm:pt modelId="{D1197437-D5DB-6F40-A458-69BB5F9FE55E}" type="pres">
      <dgm:prSet presAssocID="{44CB9451-2350-45CF-AA69-713697C7834A}" presName="nodeText" presStyleLbl="alignAccFollowNode1" presStyleIdx="5" presStyleCnt="15">
        <dgm:presLayoutVars>
          <dgm:bulletEnabled val="1"/>
        </dgm:presLayoutVars>
      </dgm:prSet>
      <dgm:spPr/>
    </dgm:pt>
    <dgm:pt modelId="{19E77F7C-286D-CF40-99C1-49F929D7A282}" type="pres">
      <dgm:prSet presAssocID="{DEE16E73-D932-4D37-88A6-D24B9205513B}" presName="sibTransComposite" presStyleCnt="0"/>
      <dgm:spPr/>
    </dgm:pt>
    <dgm:pt modelId="{577E17A9-4BC6-814A-99D7-658A475E6A9F}" type="pres">
      <dgm:prSet presAssocID="{71B913B6-4A53-4E53-A890-583088172507}" presName="compositeNode" presStyleCnt="0"/>
      <dgm:spPr/>
    </dgm:pt>
    <dgm:pt modelId="{8C8B8B19-1D7F-8F44-9B1D-0E81D372A3A5}" type="pres">
      <dgm:prSet presAssocID="{71B913B6-4A53-4E53-A890-58308817250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AD76FBA-AAB7-AD4B-821F-5D7F0B0C2E86}" type="pres">
      <dgm:prSet presAssocID="{71B913B6-4A53-4E53-A890-583088172507}" presName="parSh" presStyleCnt="0"/>
      <dgm:spPr/>
    </dgm:pt>
    <dgm:pt modelId="{8D6F7F21-9815-8444-93F3-3DE772DFDBF5}" type="pres">
      <dgm:prSet presAssocID="{71B913B6-4A53-4E53-A890-583088172507}" presName="lineNode" presStyleLbl="alignAccFollowNode1" presStyleIdx="6" presStyleCnt="15"/>
      <dgm:spPr/>
    </dgm:pt>
    <dgm:pt modelId="{DFAC467E-7783-9D42-A142-639C77D88766}" type="pres">
      <dgm:prSet presAssocID="{71B913B6-4A53-4E53-A890-583088172507}" presName="lineArrowNode" presStyleLbl="alignAccFollowNode1" presStyleIdx="7" presStyleCnt="15"/>
      <dgm:spPr/>
    </dgm:pt>
    <dgm:pt modelId="{36B7DAA5-E0EF-2C44-A4F9-9FCA0AD03E47}" type="pres">
      <dgm:prSet presAssocID="{8CC2368A-A8C7-44DF-8DCB-10ECB280F4C7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52085649-7E2B-2B43-8ED7-2365629F3F06}" type="pres">
      <dgm:prSet presAssocID="{8CC2368A-A8C7-44DF-8DCB-10ECB280F4C7}" presName="spacerBetweenCircleAndCallout" presStyleCnt="0">
        <dgm:presLayoutVars/>
      </dgm:prSet>
      <dgm:spPr/>
    </dgm:pt>
    <dgm:pt modelId="{A2DA4127-2D89-BE4F-91C2-4E534518573B}" type="pres">
      <dgm:prSet presAssocID="{71B913B6-4A53-4E53-A890-583088172507}" presName="nodeText" presStyleLbl="alignAccFollowNode1" presStyleIdx="8" presStyleCnt="15">
        <dgm:presLayoutVars>
          <dgm:bulletEnabled val="1"/>
        </dgm:presLayoutVars>
      </dgm:prSet>
      <dgm:spPr/>
    </dgm:pt>
    <dgm:pt modelId="{ABCDA920-42ED-7C4F-A8B1-3FBFB7CEC31F}" type="pres">
      <dgm:prSet presAssocID="{8CC2368A-A8C7-44DF-8DCB-10ECB280F4C7}" presName="sibTransComposite" presStyleCnt="0"/>
      <dgm:spPr/>
    </dgm:pt>
    <dgm:pt modelId="{65AEDCE5-FE71-3C4A-986E-A5FD77DEA585}" type="pres">
      <dgm:prSet presAssocID="{3D9E24D5-CFF7-47D3-812B-BD9E76D6973E}" presName="compositeNode" presStyleCnt="0"/>
      <dgm:spPr/>
    </dgm:pt>
    <dgm:pt modelId="{45F407C7-26E9-D34F-9FF6-8946E918C409}" type="pres">
      <dgm:prSet presAssocID="{3D9E24D5-CFF7-47D3-812B-BD9E76D6973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B3C3BB2-60D5-6240-B8E2-39FAAF1C47BC}" type="pres">
      <dgm:prSet presAssocID="{3D9E24D5-CFF7-47D3-812B-BD9E76D6973E}" presName="parSh" presStyleCnt="0"/>
      <dgm:spPr/>
    </dgm:pt>
    <dgm:pt modelId="{2375D4F0-7DE0-A441-BEB6-28E63C785352}" type="pres">
      <dgm:prSet presAssocID="{3D9E24D5-CFF7-47D3-812B-BD9E76D6973E}" presName="lineNode" presStyleLbl="alignAccFollowNode1" presStyleIdx="9" presStyleCnt="15"/>
      <dgm:spPr/>
    </dgm:pt>
    <dgm:pt modelId="{F8F91645-1055-8948-ADE0-67D9CA870130}" type="pres">
      <dgm:prSet presAssocID="{3D9E24D5-CFF7-47D3-812B-BD9E76D6973E}" presName="lineArrowNode" presStyleLbl="alignAccFollowNode1" presStyleIdx="10" presStyleCnt="15"/>
      <dgm:spPr/>
    </dgm:pt>
    <dgm:pt modelId="{1CE28640-A483-074A-927E-123B951A81E8}" type="pres">
      <dgm:prSet presAssocID="{E178E876-247B-48CA-896E-BBF6BCA981FC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1FB64252-C224-CA49-9855-AA1C098B8951}" type="pres">
      <dgm:prSet presAssocID="{E178E876-247B-48CA-896E-BBF6BCA981FC}" presName="spacerBetweenCircleAndCallout" presStyleCnt="0">
        <dgm:presLayoutVars/>
      </dgm:prSet>
      <dgm:spPr/>
    </dgm:pt>
    <dgm:pt modelId="{1539FE32-00D1-B445-8BCB-D706C73535B4}" type="pres">
      <dgm:prSet presAssocID="{3D9E24D5-CFF7-47D3-812B-BD9E76D6973E}" presName="nodeText" presStyleLbl="alignAccFollowNode1" presStyleIdx="11" presStyleCnt="15">
        <dgm:presLayoutVars>
          <dgm:bulletEnabled val="1"/>
        </dgm:presLayoutVars>
      </dgm:prSet>
      <dgm:spPr/>
    </dgm:pt>
    <dgm:pt modelId="{DCF88C71-9CE2-E348-B50E-A271F0F3A048}" type="pres">
      <dgm:prSet presAssocID="{E178E876-247B-48CA-896E-BBF6BCA981FC}" presName="sibTransComposite" presStyleCnt="0"/>
      <dgm:spPr/>
    </dgm:pt>
    <dgm:pt modelId="{EC7FF6E0-68FC-3346-BCEF-093BA7A60C73}" type="pres">
      <dgm:prSet presAssocID="{6C5A9504-8936-4AF9-A67E-A22E059CEC19}" presName="compositeNode" presStyleCnt="0"/>
      <dgm:spPr/>
    </dgm:pt>
    <dgm:pt modelId="{3EDA99F8-C16D-6F40-806C-6A344A630C78}" type="pres">
      <dgm:prSet presAssocID="{6C5A9504-8936-4AF9-A67E-A22E059CEC1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A3F7F79-BB48-E549-968C-BD488648AA82}" type="pres">
      <dgm:prSet presAssocID="{6C5A9504-8936-4AF9-A67E-A22E059CEC19}" presName="parSh" presStyleCnt="0"/>
      <dgm:spPr/>
    </dgm:pt>
    <dgm:pt modelId="{3FE14F37-3689-BB4F-8C45-9740F3AE6279}" type="pres">
      <dgm:prSet presAssocID="{6C5A9504-8936-4AF9-A67E-A22E059CEC19}" presName="lineNode" presStyleLbl="alignAccFollowNode1" presStyleIdx="12" presStyleCnt="15"/>
      <dgm:spPr/>
    </dgm:pt>
    <dgm:pt modelId="{61CFE479-A9D4-E249-B17F-C899A35AF1B4}" type="pres">
      <dgm:prSet presAssocID="{6C5A9504-8936-4AF9-A67E-A22E059CEC19}" presName="lineArrowNode" presStyleLbl="alignAccFollowNode1" presStyleIdx="13" presStyleCnt="15"/>
      <dgm:spPr/>
    </dgm:pt>
    <dgm:pt modelId="{88C9EDC2-E4FB-5F49-9864-A697E334E670}" type="pres">
      <dgm:prSet presAssocID="{E9E02F90-F97A-430B-B83F-8D874C0188D6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5F650D24-E775-404F-BD1C-6AAE2D69D2CE}" type="pres">
      <dgm:prSet presAssocID="{E9E02F90-F97A-430B-B83F-8D874C0188D6}" presName="spacerBetweenCircleAndCallout" presStyleCnt="0">
        <dgm:presLayoutVars/>
      </dgm:prSet>
      <dgm:spPr/>
    </dgm:pt>
    <dgm:pt modelId="{CE14A876-84EB-5D48-A6D6-DBA176B38EEE}" type="pres">
      <dgm:prSet presAssocID="{6C5A9504-8936-4AF9-A67E-A22E059CEC19}" presName="nodeText" presStyleLbl="alignAccFollowNode1" presStyleIdx="14" presStyleCnt="15" custScaleX="100000" custScaleY="100000">
        <dgm:presLayoutVars>
          <dgm:bulletEnabled val="1"/>
        </dgm:presLayoutVars>
      </dgm:prSet>
      <dgm:spPr/>
    </dgm:pt>
  </dgm:ptLst>
  <dgm:cxnLst>
    <dgm:cxn modelId="{71EE3206-4274-466A-BE5D-1EF76D28751A}" srcId="{FCF6C820-AC71-4A3F-8B01-A0D85B56DA3F}" destId="{3D9E24D5-CFF7-47D3-812B-BD9E76D6973E}" srcOrd="3" destOrd="0" parTransId="{F1C3555A-AEEB-48B7-AE71-846DFEFEF3AE}" sibTransId="{E178E876-247B-48CA-896E-BBF6BCA981FC}"/>
    <dgm:cxn modelId="{DADD2A0A-0E79-4645-9751-98BE0BB0328E}" type="presOf" srcId="{DEE16E73-D932-4D37-88A6-D24B9205513B}" destId="{8E0710A5-6B38-FA44-BCD2-C5D9038B31B4}" srcOrd="0" destOrd="0" presId="urn:microsoft.com/office/officeart/2016/7/layout/LinearArrowProcessNumbered"/>
    <dgm:cxn modelId="{E98FE214-03E7-2848-82EF-3F19C381C96E}" type="presOf" srcId="{3D9E24D5-CFF7-47D3-812B-BD9E76D6973E}" destId="{1539FE32-00D1-B445-8BCB-D706C73535B4}" srcOrd="0" destOrd="0" presId="urn:microsoft.com/office/officeart/2016/7/layout/LinearArrowProcessNumbered"/>
    <dgm:cxn modelId="{67E1151F-FBCD-4548-91FB-6B4E0F852AA7}" type="presOf" srcId="{E9E02F90-F97A-430B-B83F-8D874C0188D6}" destId="{88C9EDC2-E4FB-5F49-9864-A697E334E670}" srcOrd="0" destOrd="0" presId="urn:microsoft.com/office/officeart/2016/7/layout/LinearArrowProcessNumbered"/>
    <dgm:cxn modelId="{6157A328-A593-824E-9752-DBAAA6449F4E}" type="presOf" srcId="{D135DE72-2955-45EB-93A7-597832E23374}" destId="{9CCDFC8F-900A-4741-9AE5-D87C618AD9DF}" srcOrd="0" destOrd="0" presId="urn:microsoft.com/office/officeart/2016/7/layout/LinearArrowProcessNumbered"/>
    <dgm:cxn modelId="{7EDAAE30-6582-B747-AC81-E0DAFA6E3432}" type="presOf" srcId="{8CC2368A-A8C7-44DF-8DCB-10ECB280F4C7}" destId="{36B7DAA5-E0EF-2C44-A4F9-9FCA0AD03E47}" srcOrd="0" destOrd="0" presId="urn:microsoft.com/office/officeart/2016/7/layout/LinearArrowProcessNumbered"/>
    <dgm:cxn modelId="{0C018D39-7E1F-5748-A834-494267B7763C}" type="presOf" srcId="{6C5A9504-8936-4AF9-A67E-A22E059CEC19}" destId="{CE14A876-84EB-5D48-A6D6-DBA176B38EEE}" srcOrd="0" destOrd="0" presId="urn:microsoft.com/office/officeart/2016/7/layout/LinearArrowProcessNumbered"/>
    <dgm:cxn modelId="{41C8213E-C529-4BB2-84EA-B1101474A66E}" srcId="{FCF6C820-AC71-4A3F-8B01-A0D85B56DA3F}" destId="{44CB9451-2350-45CF-AA69-713697C7834A}" srcOrd="1" destOrd="0" parTransId="{349B8F60-ED3E-4A21-9DF7-38B6F159752E}" sibTransId="{DEE16E73-D932-4D37-88A6-D24B9205513B}"/>
    <dgm:cxn modelId="{5BBD9B4C-B77F-A140-90F5-E7FEEB03EC4A}" type="presOf" srcId="{44CB9451-2350-45CF-AA69-713697C7834A}" destId="{D1197437-D5DB-6F40-A458-69BB5F9FE55E}" srcOrd="0" destOrd="0" presId="urn:microsoft.com/office/officeart/2016/7/layout/LinearArrowProcessNumbered"/>
    <dgm:cxn modelId="{10C36452-BFF8-433F-81EF-12D5ABD84863}" srcId="{FCF6C820-AC71-4A3F-8B01-A0D85B56DA3F}" destId="{6C5A9504-8936-4AF9-A67E-A22E059CEC19}" srcOrd="4" destOrd="0" parTransId="{0C3D8135-0D7F-4C9A-9689-C0F679094F03}" sibTransId="{E9E02F90-F97A-430B-B83F-8D874C0188D6}"/>
    <dgm:cxn modelId="{E5C31872-6961-4A76-B978-3FC3F924C82C}" srcId="{FCF6C820-AC71-4A3F-8B01-A0D85B56DA3F}" destId="{D135DE72-2955-45EB-93A7-597832E23374}" srcOrd="0" destOrd="0" parTransId="{E7BE6EA6-189D-42A6-8ACA-200520A05518}" sibTransId="{58EB1B7A-C79E-4649-AA41-9BC0CA86D7FF}"/>
    <dgm:cxn modelId="{DB93857E-A238-804D-87A7-5DDB3661C476}" type="presOf" srcId="{71B913B6-4A53-4E53-A890-583088172507}" destId="{A2DA4127-2D89-BE4F-91C2-4E534518573B}" srcOrd="0" destOrd="0" presId="urn:microsoft.com/office/officeart/2016/7/layout/LinearArrowProcessNumbered"/>
    <dgm:cxn modelId="{674374BD-B379-FE4E-84D2-7FD36F2D5253}" type="presOf" srcId="{58EB1B7A-C79E-4649-AA41-9BC0CA86D7FF}" destId="{2D8D6320-1F4B-0E4D-8FC2-0A0064EB7A16}" srcOrd="0" destOrd="0" presId="urn:microsoft.com/office/officeart/2016/7/layout/LinearArrowProcessNumbered"/>
    <dgm:cxn modelId="{452CCEC7-1208-4640-8FEE-1099446CB762}" type="presOf" srcId="{E178E876-247B-48CA-896E-BBF6BCA981FC}" destId="{1CE28640-A483-074A-927E-123B951A81E8}" srcOrd="0" destOrd="0" presId="urn:microsoft.com/office/officeart/2016/7/layout/LinearArrowProcessNumbered"/>
    <dgm:cxn modelId="{82A00ACC-BC97-B441-858F-203E084DBA13}" type="presOf" srcId="{FCF6C820-AC71-4A3F-8B01-A0D85B56DA3F}" destId="{E1FCA665-B20D-E24A-810C-7BA1C892EC94}" srcOrd="0" destOrd="0" presId="urn:microsoft.com/office/officeart/2016/7/layout/LinearArrowProcessNumbered"/>
    <dgm:cxn modelId="{465D21D3-3C33-42EE-89A7-00133C7DD702}" srcId="{FCF6C820-AC71-4A3F-8B01-A0D85B56DA3F}" destId="{71B913B6-4A53-4E53-A890-583088172507}" srcOrd="2" destOrd="0" parTransId="{9FCE075F-5756-4C3C-9489-C7C2815B2E68}" sibTransId="{8CC2368A-A8C7-44DF-8DCB-10ECB280F4C7}"/>
    <dgm:cxn modelId="{5AEC753A-4215-4E46-B729-EF7D22FCE932}" type="presParOf" srcId="{E1FCA665-B20D-E24A-810C-7BA1C892EC94}" destId="{9A259C51-5B70-8B4F-BFB3-ED5BAD66D646}" srcOrd="0" destOrd="0" presId="urn:microsoft.com/office/officeart/2016/7/layout/LinearArrowProcessNumbered"/>
    <dgm:cxn modelId="{8FA1A1CB-96BE-1942-A0EC-7DB63048606F}" type="presParOf" srcId="{9A259C51-5B70-8B4F-BFB3-ED5BAD66D646}" destId="{2D48F97D-E1BE-6A46-9968-7A1637882823}" srcOrd="0" destOrd="0" presId="urn:microsoft.com/office/officeart/2016/7/layout/LinearArrowProcessNumbered"/>
    <dgm:cxn modelId="{AB330A37-CDD7-8040-87D1-ADE2DA6B1EE7}" type="presParOf" srcId="{9A259C51-5B70-8B4F-BFB3-ED5BAD66D646}" destId="{7BF2C2A7-A7C9-9C42-86E2-2A88CA809120}" srcOrd="1" destOrd="0" presId="urn:microsoft.com/office/officeart/2016/7/layout/LinearArrowProcessNumbered"/>
    <dgm:cxn modelId="{CEB672A5-7771-B949-8D5B-1F952C1C054A}" type="presParOf" srcId="{7BF2C2A7-A7C9-9C42-86E2-2A88CA809120}" destId="{5692C0FF-EE5A-DC4D-A186-965EB567A8F6}" srcOrd="0" destOrd="0" presId="urn:microsoft.com/office/officeart/2016/7/layout/LinearArrowProcessNumbered"/>
    <dgm:cxn modelId="{093BC6A5-1F82-334B-99A6-D3DBDE185636}" type="presParOf" srcId="{7BF2C2A7-A7C9-9C42-86E2-2A88CA809120}" destId="{4DC3D761-9EC5-8643-A80A-EF4D0F7FACF9}" srcOrd="1" destOrd="0" presId="urn:microsoft.com/office/officeart/2016/7/layout/LinearArrowProcessNumbered"/>
    <dgm:cxn modelId="{16464F09-44D8-3D41-BE1D-506E9732E480}" type="presParOf" srcId="{7BF2C2A7-A7C9-9C42-86E2-2A88CA809120}" destId="{2D8D6320-1F4B-0E4D-8FC2-0A0064EB7A16}" srcOrd="2" destOrd="0" presId="urn:microsoft.com/office/officeart/2016/7/layout/LinearArrowProcessNumbered"/>
    <dgm:cxn modelId="{53963A04-A5B2-D342-96A3-588016772135}" type="presParOf" srcId="{7BF2C2A7-A7C9-9C42-86E2-2A88CA809120}" destId="{B1926C48-459D-DC4D-8CBB-EC50B3DB9209}" srcOrd="3" destOrd="0" presId="urn:microsoft.com/office/officeart/2016/7/layout/LinearArrowProcessNumbered"/>
    <dgm:cxn modelId="{55723907-31DB-464C-88A0-C6D0F93DDCE8}" type="presParOf" srcId="{9A259C51-5B70-8B4F-BFB3-ED5BAD66D646}" destId="{9CCDFC8F-900A-4741-9AE5-D87C618AD9DF}" srcOrd="2" destOrd="0" presId="urn:microsoft.com/office/officeart/2016/7/layout/LinearArrowProcessNumbered"/>
    <dgm:cxn modelId="{2105218F-F88F-3345-90ED-D8DE28EF2475}" type="presParOf" srcId="{E1FCA665-B20D-E24A-810C-7BA1C892EC94}" destId="{96779240-38BF-574E-BA23-1D066B1DA84B}" srcOrd="1" destOrd="0" presId="urn:microsoft.com/office/officeart/2016/7/layout/LinearArrowProcessNumbered"/>
    <dgm:cxn modelId="{99C44111-4254-5142-A626-BDF9B56BDA04}" type="presParOf" srcId="{E1FCA665-B20D-E24A-810C-7BA1C892EC94}" destId="{0E27344A-F18E-9A4C-AF85-457C8954815C}" srcOrd="2" destOrd="0" presId="urn:microsoft.com/office/officeart/2016/7/layout/LinearArrowProcessNumbered"/>
    <dgm:cxn modelId="{03DC7E55-5B0D-474E-9889-048F65D6E182}" type="presParOf" srcId="{0E27344A-F18E-9A4C-AF85-457C8954815C}" destId="{E149DF21-A370-9C48-A7A7-3876309DFA3C}" srcOrd="0" destOrd="0" presId="urn:microsoft.com/office/officeart/2016/7/layout/LinearArrowProcessNumbered"/>
    <dgm:cxn modelId="{A5DEBB76-4C58-0B45-9EDB-CB4B1EB9C077}" type="presParOf" srcId="{0E27344A-F18E-9A4C-AF85-457C8954815C}" destId="{0BAA07DB-B1F4-BC46-AB7E-51EAADB09EFE}" srcOrd="1" destOrd="0" presId="urn:microsoft.com/office/officeart/2016/7/layout/LinearArrowProcessNumbered"/>
    <dgm:cxn modelId="{0F5561CD-E2F6-A244-B4C6-7ED193537A7B}" type="presParOf" srcId="{0BAA07DB-B1F4-BC46-AB7E-51EAADB09EFE}" destId="{6308410E-58B4-EB49-B24B-47E4B9DE70C0}" srcOrd="0" destOrd="0" presId="urn:microsoft.com/office/officeart/2016/7/layout/LinearArrowProcessNumbered"/>
    <dgm:cxn modelId="{977E6FEB-20E6-1A40-A110-08CF87BAA82D}" type="presParOf" srcId="{0BAA07DB-B1F4-BC46-AB7E-51EAADB09EFE}" destId="{13D5BD29-EE33-5340-8FE9-CE03D6D47A86}" srcOrd="1" destOrd="0" presId="urn:microsoft.com/office/officeart/2016/7/layout/LinearArrowProcessNumbered"/>
    <dgm:cxn modelId="{E9233C66-AFE7-1F4A-B6DF-485BABFDF85C}" type="presParOf" srcId="{0BAA07DB-B1F4-BC46-AB7E-51EAADB09EFE}" destId="{8E0710A5-6B38-FA44-BCD2-C5D9038B31B4}" srcOrd="2" destOrd="0" presId="urn:microsoft.com/office/officeart/2016/7/layout/LinearArrowProcessNumbered"/>
    <dgm:cxn modelId="{20416AD3-E00E-4947-970A-752D7B09ACEE}" type="presParOf" srcId="{0BAA07DB-B1F4-BC46-AB7E-51EAADB09EFE}" destId="{B8E7121C-4BD5-7D4B-8972-5C4502B94E50}" srcOrd="3" destOrd="0" presId="urn:microsoft.com/office/officeart/2016/7/layout/LinearArrowProcessNumbered"/>
    <dgm:cxn modelId="{F1C19C14-8A4B-FA4C-836B-BB94FAE92E90}" type="presParOf" srcId="{0E27344A-F18E-9A4C-AF85-457C8954815C}" destId="{D1197437-D5DB-6F40-A458-69BB5F9FE55E}" srcOrd="2" destOrd="0" presId="urn:microsoft.com/office/officeart/2016/7/layout/LinearArrowProcessNumbered"/>
    <dgm:cxn modelId="{10BF440B-70A1-F242-A746-F3FF537B1315}" type="presParOf" srcId="{E1FCA665-B20D-E24A-810C-7BA1C892EC94}" destId="{19E77F7C-286D-CF40-99C1-49F929D7A282}" srcOrd="3" destOrd="0" presId="urn:microsoft.com/office/officeart/2016/7/layout/LinearArrowProcessNumbered"/>
    <dgm:cxn modelId="{301FFE37-DB4E-EF47-BBAD-500BA95047DD}" type="presParOf" srcId="{E1FCA665-B20D-E24A-810C-7BA1C892EC94}" destId="{577E17A9-4BC6-814A-99D7-658A475E6A9F}" srcOrd="4" destOrd="0" presId="urn:microsoft.com/office/officeart/2016/7/layout/LinearArrowProcessNumbered"/>
    <dgm:cxn modelId="{B18154C5-FFDA-F044-BAB7-A5F36C4F9C35}" type="presParOf" srcId="{577E17A9-4BC6-814A-99D7-658A475E6A9F}" destId="{8C8B8B19-1D7F-8F44-9B1D-0E81D372A3A5}" srcOrd="0" destOrd="0" presId="urn:microsoft.com/office/officeart/2016/7/layout/LinearArrowProcessNumbered"/>
    <dgm:cxn modelId="{77CBE28F-E11A-8A42-B08D-CA2C7EA253C3}" type="presParOf" srcId="{577E17A9-4BC6-814A-99D7-658A475E6A9F}" destId="{CAD76FBA-AAB7-AD4B-821F-5D7F0B0C2E86}" srcOrd="1" destOrd="0" presId="urn:microsoft.com/office/officeart/2016/7/layout/LinearArrowProcessNumbered"/>
    <dgm:cxn modelId="{6A49E19F-8419-FF48-83F3-FD9D4C28BD2F}" type="presParOf" srcId="{CAD76FBA-AAB7-AD4B-821F-5D7F0B0C2E86}" destId="{8D6F7F21-9815-8444-93F3-3DE772DFDBF5}" srcOrd="0" destOrd="0" presId="urn:microsoft.com/office/officeart/2016/7/layout/LinearArrowProcessNumbered"/>
    <dgm:cxn modelId="{584FD07A-25FD-6242-9540-26131F85691A}" type="presParOf" srcId="{CAD76FBA-AAB7-AD4B-821F-5D7F0B0C2E86}" destId="{DFAC467E-7783-9D42-A142-639C77D88766}" srcOrd="1" destOrd="0" presId="urn:microsoft.com/office/officeart/2016/7/layout/LinearArrowProcessNumbered"/>
    <dgm:cxn modelId="{663046CC-1CDB-544C-BEB7-ED54C0215C3F}" type="presParOf" srcId="{CAD76FBA-AAB7-AD4B-821F-5D7F0B0C2E86}" destId="{36B7DAA5-E0EF-2C44-A4F9-9FCA0AD03E47}" srcOrd="2" destOrd="0" presId="urn:microsoft.com/office/officeart/2016/7/layout/LinearArrowProcessNumbered"/>
    <dgm:cxn modelId="{234DF53E-37F1-D748-933D-5DED401676C6}" type="presParOf" srcId="{CAD76FBA-AAB7-AD4B-821F-5D7F0B0C2E86}" destId="{52085649-7E2B-2B43-8ED7-2365629F3F06}" srcOrd="3" destOrd="0" presId="urn:microsoft.com/office/officeart/2016/7/layout/LinearArrowProcessNumbered"/>
    <dgm:cxn modelId="{A6B95586-8EF4-7642-89D3-A5A14AE79DF7}" type="presParOf" srcId="{577E17A9-4BC6-814A-99D7-658A475E6A9F}" destId="{A2DA4127-2D89-BE4F-91C2-4E534518573B}" srcOrd="2" destOrd="0" presId="urn:microsoft.com/office/officeart/2016/7/layout/LinearArrowProcessNumbered"/>
    <dgm:cxn modelId="{68FED7A4-676A-EC43-BE5D-567BDA966587}" type="presParOf" srcId="{E1FCA665-B20D-E24A-810C-7BA1C892EC94}" destId="{ABCDA920-42ED-7C4F-A8B1-3FBFB7CEC31F}" srcOrd="5" destOrd="0" presId="urn:microsoft.com/office/officeart/2016/7/layout/LinearArrowProcessNumbered"/>
    <dgm:cxn modelId="{8EBCFFB1-C88A-6B46-9ED0-6A9222EDE91A}" type="presParOf" srcId="{E1FCA665-B20D-E24A-810C-7BA1C892EC94}" destId="{65AEDCE5-FE71-3C4A-986E-A5FD77DEA585}" srcOrd="6" destOrd="0" presId="urn:microsoft.com/office/officeart/2016/7/layout/LinearArrowProcessNumbered"/>
    <dgm:cxn modelId="{2D239B31-D5E5-E944-823C-7F24CFD8863F}" type="presParOf" srcId="{65AEDCE5-FE71-3C4A-986E-A5FD77DEA585}" destId="{45F407C7-26E9-D34F-9FF6-8946E918C409}" srcOrd="0" destOrd="0" presId="urn:microsoft.com/office/officeart/2016/7/layout/LinearArrowProcessNumbered"/>
    <dgm:cxn modelId="{482551C0-44F8-D546-A682-B4633DCB24FC}" type="presParOf" srcId="{65AEDCE5-FE71-3C4A-986E-A5FD77DEA585}" destId="{AB3C3BB2-60D5-6240-B8E2-39FAAF1C47BC}" srcOrd="1" destOrd="0" presId="urn:microsoft.com/office/officeart/2016/7/layout/LinearArrowProcessNumbered"/>
    <dgm:cxn modelId="{C9DC7E0A-BF4C-A24B-AA9A-CC8DA7E8ED8D}" type="presParOf" srcId="{AB3C3BB2-60D5-6240-B8E2-39FAAF1C47BC}" destId="{2375D4F0-7DE0-A441-BEB6-28E63C785352}" srcOrd="0" destOrd="0" presId="urn:microsoft.com/office/officeart/2016/7/layout/LinearArrowProcessNumbered"/>
    <dgm:cxn modelId="{1B0712A3-AD44-2345-BCD3-50D7619E43F9}" type="presParOf" srcId="{AB3C3BB2-60D5-6240-B8E2-39FAAF1C47BC}" destId="{F8F91645-1055-8948-ADE0-67D9CA870130}" srcOrd="1" destOrd="0" presId="urn:microsoft.com/office/officeart/2016/7/layout/LinearArrowProcessNumbered"/>
    <dgm:cxn modelId="{8520FC28-36FB-C440-BD5C-E1920094F794}" type="presParOf" srcId="{AB3C3BB2-60D5-6240-B8E2-39FAAF1C47BC}" destId="{1CE28640-A483-074A-927E-123B951A81E8}" srcOrd="2" destOrd="0" presId="urn:microsoft.com/office/officeart/2016/7/layout/LinearArrowProcessNumbered"/>
    <dgm:cxn modelId="{1E3B2109-186F-C147-86FD-B078783C2616}" type="presParOf" srcId="{AB3C3BB2-60D5-6240-B8E2-39FAAF1C47BC}" destId="{1FB64252-C224-CA49-9855-AA1C098B8951}" srcOrd="3" destOrd="0" presId="urn:microsoft.com/office/officeart/2016/7/layout/LinearArrowProcessNumbered"/>
    <dgm:cxn modelId="{E37A372B-17C4-C14E-B64A-0FC8821DC4DB}" type="presParOf" srcId="{65AEDCE5-FE71-3C4A-986E-A5FD77DEA585}" destId="{1539FE32-00D1-B445-8BCB-D706C73535B4}" srcOrd="2" destOrd="0" presId="urn:microsoft.com/office/officeart/2016/7/layout/LinearArrowProcessNumbered"/>
    <dgm:cxn modelId="{2ACC0993-911D-264F-A915-0A28E758A271}" type="presParOf" srcId="{E1FCA665-B20D-E24A-810C-7BA1C892EC94}" destId="{DCF88C71-9CE2-E348-B50E-A271F0F3A048}" srcOrd="7" destOrd="0" presId="urn:microsoft.com/office/officeart/2016/7/layout/LinearArrowProcessNumbered"/>
    <dgm:cxn modelId="{94FE8F6B-F3B5-B948-9366-5B1A8932F877}" type="presParOf" srcId="{E1FCA665-B20D-E24A-810C-7BA1C892EC94}" destId="{EC7FF6E0-68FC-3346-BCEF-093BA7A60C73}" srcOrd="8" destOrd="0" presId="urn:microsoft.com/office/officeart/2016/7/layout/LinearArrowProcessNumbered"/>
    <dgm:cxn modelId="{6C441252-2FAC-FF48-BA2B-F2F6D6DFD016}" type="presParOf" srcId="{EC7FF6E0-68FC-3346-BCEF-093BA7A60C73}" destId="{3EDA99F8-C16D-6F40-806C-6A344A630C78}" srcOrd="0" destOrd="0" presId="urn:microsoft.com/office/officeart/2016/7/layout/LinearArrowProcessNumbered"/>
    <dgm:cxn modelId="{3E022A31-7404-D74B-AAF4-1C98036C7D70}" type="presParOf" srcId="{EC7FF6E0-68FC-3346-BCEF-093BA7A60C73}" destId="{BA3F7F79-BB48-E549-968C-BD488648AA82}" srcOrd="1" destOrd="0" presId="urn:microsoft.com/office/officeart/2016/7/layout/LinearArrowProcessNumbered"/>
    <dgm:cxn modelId="{C60B4FE5-CA50-A747-B55A-B9B40AD3BF7A}" type="presParOf" srcId="{BA3F7F79-BB48-E549-968C-BD488648AA82}" destId="{3FE14F37-3689-BB4F-8C45-9740F3AE6279}" srcOrd="0" destOrd="0" presId="urn:microsoft.com/office/officeart/2016/7/layout/LinearArrowProcessNumbered"/>
    <dgm:cxn modelId="{521393AC-4089-6E48-8DA9-E8286CC48E1E}" type="presParOf" srcId="{BA3F7F79-BB48-E549-968C-BD488648AA82}" destId="{61CFE479-A9D4-E249-B17F-C899A35AF1B4}" srcOrd="1" destOrd="0" presId="urn:microsoft.com/office/officeart/2016/7/layout/LinearArrowProcessNumbered"/>
    <dgm:cxn modelId="{CB8E5182-842C-6C49-A54D-766EA3A39184}" type="presParOf" srcId="{BA3F7F79-BB48-E549-968C-BD488648AA82}" destId="{88C9EDC2-E4FB-5F49-9864-A697E334E670}" srcOrd="2" destOrd="0" presId="urn:microsoft.com/office/officeart/2016/7/layout/LinearArrowProcessNumbered"/>
    <dgm:cxn modelId="{552876B0-2C90-0C42-8582-C674375A33E9}" type="presParOf" srcId="{BA3F7F79-BB48-E549-968C-BD488648AA82}" destId="{5F650D24-E775-404F-BD1C-6AAE2D69D2CE}" srcOrd="3" destOrd="0" presId="urn:microsoft.com/office/officeart/2016/7/layout/LinearArrowProcessNumbered"/>
    <dgm:cxn modelId="{57AB28B4-F414-A74E-8F22-257BC7F6ADA0}" type="presParOf" srcId="{EC7FF6E0-68FC-3346-BCEF-093BA7A60C73}" destId="{CE14A876-84EB-5D48-A6D6-DBA176B38EE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2C0FF-EE5A-DC4D-A186-965EB567A8F6}">
      <dsp:nvSpPr>
        <dsp:cNvPr id="0" name=""/>
        <dsp:cNvSpPr/>
      </dsp:nvSpPr>
      <dsp:spPr>
        <a:xfrm>
          <a:off x="1078206" y="1296457"/>
          <a:ext cx="855676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C3D761-9EC5-8643-A80A-EF4D0F7FACF9}">
      <dsp:nvSpPr>
        <dsp:cNvPr id="0" name=""/>
        <dsp:cNvSpPr/>
      </dsp:nvSpPr>
      <dsp:spPr>
        <a:xfrm>
          <a:off x="1985223" y="1224546"/>
          <a:ext cx="98402" cy="184920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D6320-1F4B-0E4D-8FC2-0A0064EB7A16}">
      <dsp:nvSpPr>
        <dsp:cNvPr id="0" name=""/>
        <dsp:cNvSpPr/>
      </dsp:nvSpPr>
      <dsp:spPr>
        <a:xfrm>
          <a:off x="540099" y="865346"/>
          <a:ext cx="862293" cy="86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62" tIns="33462" rIns="33462" bIns="3346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</a:p>
      </dsp:txBody>
      <dsp:txXfrm>
        <a:off x="666379" y="991626"/>
        <a:ext cx="609733" cy="609733"/>
      </dsp:txXfrm>
    </dsp:sp>
    <dsp:sp modelId="{9CCDFC8F-900A-4741-9AE5-D87C618AD9DF}">
      <dsp:nvSpPr>
        <dsp:cNvPr id="0" name=""/>
        <dsp:cNvSpPr/>
      </dsp:nvSpPr>
      <dsp:spPr>
        <a:xfrm>
          <a:off x="8609" y="1893162"/>
          <a:ext cx="192527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68" tIns="165100" rIns="151868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Describe Rubin’s core concepts of maternal identity.</a:t>
          </a:r>
          <a:endParaRPr lang="en-US" sz="1800" kern="1200" dirty="0"/>
        </a:p>
      </dsp:txBody>
      <dsp:txXfrm>
        <a:off x="8609" y="2278216"/>
        <a:ext cx="1925272" cy="1580546"/>
      </dsp:txXfrm>
    </dsp:sp>
    <dsp:sp modelId="{6308410E-58B4-EB49-B24B-47E4B9DE70C0}">
      <dsp:nvSpPr>
        <dsp:cNvPr id="0" name=""/>
        <dsp:cNvSpPr/>
      </dsp:nvSpPr>
      <dsp:spPr>
        <a:xfrm>
          <a:off x="2147802" y="1296659"/>
          <a:ext cx="192527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5BD29-EE33-5340-8FE9-CE03D6D47A86}">
      <dsp:nvSpPr>
        <dsp:cNvPr id="0" name=""/>
        <dsp:cNvSpPr/>
      </dsp:nvSpPr>
      <dsp:spPr>
        <a:xfrm>
          <a:off x="4124415" y="1224714"/>
          <a:ext cx="98402" cy="18509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710A5-6B38-FA44-BCD2-C5D9038B31B4}">
      <dsp:nvSpPr>
        <dsp:cNvPr id="0" name=""/>
        <dsp:cNvSpPr/>
      </dsp:nvSpPr>
      <dsp:spPr>
        <a:xfrm>
          <a:off x="2679291" y="865548"/>
          <a:ext cx="862293" cy="86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62" tIns="33462" rIns="33462" bIns="3346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</a:p>
      </dsp:txBody>
      <dsp:txXfrm>
        <a:off x="2805571" y="991828"/>
        <a:ext cx="609733" cy="609733"/>
      </dsp:txXfrm>
    </dsp:sp>
    <dsp:sp modelId="{D1197437-D5DB-6F40-A458-69BB5F9FE55E}">
      <dsp:nvSpPr>
        <dsp:cNvPr id="0" name=""/>
        <dsp:cNvSpPr/>
      </dsp:nvSpPr>
      <dsp:spPr>
        <a:xfrm>
          <a:off x="2147802" y="1893644"/>
          <a:ext cx="192527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68" tIns="165100" rIns="151868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Identify the stages of maternal role attainment.</a:t>
          </a:r>
          <a:endParaRPr lang="en-US" sz="1800" kern="1200" dirty="0"/>
        </a:p>
      </dsp:txBody>
      <dsp:txXfrm>
        <a:off x="2147802" y="2278698"/>
        <a:ext cx="1925272" cy="1580546"/>
      </dsp:txXfrm>
    </dsp:sp>
    <dsp:sp modelId="{8D6F7F21-9815-8444-93F3-3DE772DFDBF5}">
      <dsp:nvSpPr>
        <dsp:cNvPr id="0" name=""/>
        <dsp:cNvSpPr/>
      </dsp:nvSpPr>
      <dsp:spPr>
        <a:xfrm>
          <a:off x="4286994" y="1296659"/>
          <a:ext cx="192527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467E-7783-9D42-A142-639C77D88766}">
      <dsp:nvSpPr>
        <dsp:cNvPr id="0" name=""/>
        <dsp:cNvSpPr/>
      </dsp:nvSpPr>
      <dsp:spPr>
        <a:xfrm>
          <a:off x="6263607" y="1224714"/>
          <a:ext cx="98402" cy="18509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7DAA5-E0EF-2C44-A4F9-9FCA0AD03E47}">
      <dsp:nvSpPr>
        <dsp:cNvPr id="0" name=""/>
        <dsp:cNvSpPr/>
      </dsp:nvSpPr>
      <dsp:spPr>
        <a:xfrm>
          <a:off x="4818483" y="865548"/>
          <a:ext cx="862293" cy="86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62" tIns="33462" rIns="33462" bIns="3346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</a:p>
      </dsp:txBody>
      <dsp:txXfrm>
        <a:off x="4944763" y="991828"/>
        <a:ext cx="609733" cy="609733"/>
      </dsp:txXfrm>
    </dsp:sp>
    <dsp:sp modelId="{A2DA4127-2D89-BE4F-91C2-4E534518573B}">
      <dsp:nvSpPr>
        <dsp:cNvPr id="0" name=""/>
        <dsp:cNvSpPr/>
      </dsp:nvSpPr>
      <dsp:spPr>
        <a:xfrm>
          <a:off x="4286994" y="1893644"/>
          <a:ext cx="192527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68" tIns="165100" rIns="151868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Explain the four major maternal tasks.</a:t>
          </a:r>
          <a:endParaRPr lang="en-US" sz="1800" kern="1200" dirty="0"/>
        </a:p>
      </dsp:txBody>
      <dsp:txXfrm>
        <a:off x="4286994" y="2278698"/>
        <a:ext cx="1925272" cy="1580546"/>
      </dsp:txXfrm>
    </dsp:sp>
    <dsp:sp modelId="{2375D4F0-7DE0-A441-BEB6-28E63C785352}">
      <dsp:nvSpPr>
        <dsp:cNvPr id="0" name=""/>
        <dsp:cNvSpPr/>
      </dsp:nvSpPr>
      <dsp:spPr>
        <a:xfrm>
          <a:off x="6426186" y="1296659"/>
          <a:ext cx="1925272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91645-1055-8948-ADE0-67D9CA870130}">
      <dsp:nvSpPr>
        <dsp:cNvPr id="0" name=""/>
        <dsp:cNvSpPr/>
      </dsp:nvSpPr>
      <dsp:spPr>
        <a:xfrm>
          <a:off x="8402799" y="1224714"/>
          <a:ext cx="98402" cy="18509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28640-A483-074A-927E-123B951A81E8}">
      <dsp:nvSpPr>
        <dsp:cNvPr id="0" name=""/>
        <dsp:cNvSpPr/>
      </dsp:nvSpPr>
      <dsp:spPr>
        <a:xfrm>
          <a:off x="6957676" y="865548"/>
          <a:ext cx="862293" cy="86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62" tIns="33462" rIns="33462" bIns="3346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</a:p>
      </dsp:txBody>
      <dsp:txXfrm>
        <a:off x="7083956" y="991828"/>
        <a:ext cx="609733" cy="609733"/>
      </dsp:txXfrm>
    </dsp:sp>
    <dsp:sp modelId="{1539FE32-00D1-B445-8BCB-D706C73535B4}">
      <dsp:nvSpPr>
        <dsp:cNvPr id="0" name=""/>
        <dsp:cNvSpPr/>
      </dsp:nvSpPr>
      <dsp:spPr>
        <a:xfrm>
          <a:off x="6426186" y="1893644"/>
          <a:ext cx="1925272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68" tIns="165100" rIns="151868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Apply Rubin’s theory to contemporary nursing practice.</a:t>
          </a:r>
          <a:endParaRPr lang="en-US" sz="1800" kern="1200" dirty="0"/>
        </a:p>
      </dsp:txBody>
      <dsp:txXfrm>
        <a:off x="6426186" y="2278698"/>
        <a:ext cx="1925272" cy="1580546"/>
      </dsp:txXfrm>
    </dsp:sp>
    <dsp:sp modelId="{3FE14F37-3689-BB4F-8C45-9740F3AE6279}">
      <dsp:nvSpPr>
        <dsp:cNvPr id="0" name=""/>
        <dsp:cNvSpPr/>
      </dsp:nvSpPr>
      <dsp:spPr>
        <a:xfrm>
          <a:off x="8565378" y="1296659"/>
          <a:ext cx="963577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9EDC2-E4FB-5F49-9864-A697E334E670}">
      <dsp:nvSpPr>
        <dsp:cNvPr id="0" name=""/>
        <dsp:cNvSpPr/>
      </dsp:nvSpPr>
      <dsp:spPr>
        <a:xfrm>
          <a:off x="9097809" y="865548"/>
          <a:ext cx="862293" cy="86229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62" tIns="33462" rIns="33462" bIns="3346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5</a:t>
          </a:r>
        </a:p>
      </dsp:txBody>
      <dsp:txXfrm>
        <a:off x="9224089" y="991828"/>
        <a:ext cx="609733" cy="609733"/>
      </dsp:txXfrm>
    </dsp:sp>
    <dsp:sp modelId="{CE14A876-84EB-5D48-A6D6-DBA176B38EEE}">
      <dsp:nvSpPr>
        <dsp:cNvPr id="0" name=""/>
        <dsp:cNvSpPr/>
      </dsp:nvSpPr>
      <dsp:spPr>
        <a:xfrm>
          <a:off x="8565378" y="1893644"/>
          <a:ext cx="2004625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7" tIns="165100" rIns="158127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Analyze the theory’s limitations and evolution into modern frameworks.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i="0" kern="1200" baseline="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8565378" y="2286764"/>
        <a:ext cx="2004625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AA5A0-1052-1C41-BC2B-48E0C0F2D7A4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A26DC-57B5-4244-9B85-7989F92AB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63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A26DC-57B5-4244-9B85-7989F92ABC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5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A26DC-57B5-4244-9B85-7989F92ABC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927AFB-A171-440E-85AE-8173A49EBA6A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97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D34E2-F5B0-4166-BCAC-F99A4EBB0C26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2FDF1D-424D-4F55-8CAE-9342A40AFD8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>
            <a:lvl1pPr>
              <a:defRPr sz="4000" cap="all" spc="7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7019B1F-F9E0-40A8-8123-21681C0812EB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23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26AF6F-B60F-4C18-B9AB-ED82420774C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82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005E-1485-423F-B5D4-36E24475CFEE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36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E31E-DF49-445C-800F-5FFC1FA8170B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8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D06-5B5C-452D-81B5-D55337162AD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66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4B41-77D5-4516-9B41-E9168C96B23B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7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37B679-27F6-4DEC-AE7E-AE12D4B5C168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6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8DFB-5F24-4AAB-A84B-D248D5DAC033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3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CA4-07E8-484C-A268-7A7F4DBB4C79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4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1286253-1B6C-4476-BA10-7DFF05BDD8C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17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721B-6321-48CC-A06F-4DC67D115E8F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3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5DF956-88B4-4B11-B70D-3316C48FAF0D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5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B004D8-8BA8-480E-9129-E735C18CC49D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5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A58DCA-69A1-40C7-8F11-9BD47CD4C93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9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3DFD5A6-3F5B-4C93-83C0-9BE650DA716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5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FE0BFE-5A09-4B35-B85E-8253DEA6CAA6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82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51324D-67C5-4E93-BC3F-7AE321E5F6D8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666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9639FB1-C416-4550-8B7F-818DCA7584C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A390-4D48-496D-9CF9-AA47EC8054B6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4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C5E238-6443-4E66-ABD7-AFE41A3FA712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6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89BF-AB4A-41EB-BD3C-EE6397432347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50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1CA1-E6E1-4903-A39F-729F30B73A8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1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034161-664F-95F7-2318-8455D39DC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F8B4-8FF0-1254-0A5B-CC22084F6C2D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E1ECA-F93C-A483-C4F1-29C42597B7D2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6865F-89CC-BE15-EAA2-7DE6517391D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AFE0B0-2261-5CA7-AE61-EDC374B643E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AA7DB0-DE62-3BEE-FB72-481649D63F9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CEE29-6799-F2C5-729F-491AE62D49D7}"/>
              </a:ext>
            </a:extLst>
          </p:cNvPr>
          <p:cNvSpPr/>
          <p:nvPr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0704" y="704088"/>
            <a:ext cx="10661904" cy="3849624"/>
          </a:xfrm>
        </p:spPr>
        <p:txBody>
          <a:bodyPr anchor="b">
            <a:normAutofit/>
          </a:bodyPr>
          <a:lstStyle>
            <a:lvl1pPr marL="0" indent="0" algn="ctr">
              <a:buNone/>
              <a:defRPr sz="27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D80555-5AA0-4039-B1D1-43225C709886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219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BB2D57-DDE5-A73E-9F8B-DA3ACB699F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6F834-30C7-711B-1DA9-E85C7CC17F11}"/>
              </a:ext>
            </a:extLst>
          </p:cNvPr>
          <p:cNvSpPr/>
          <p:nvPr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6A7B6-C07F-DDF6-2DA7-A25316E3DB49}"/>
              </a:ext>
            </a:extLst>
          </p:cNvPr>
          <p:cNvSpPr/>
          <p:nvPr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767CC-CF27-DF8F-8449-932B71E7F814}"/>
              </a:ext>
            </a:extLst>
          </p:cNvPr>
          <p:cNvSpPr/>
          <p:nvPr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F59EC-E66B-10C0-FD29-4F5A7C07CC05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A4547-53B1-493D-CE90-DA2AB946D64A}"/>
              </a:ext>
            </a:extLst>
          </p:cNvPr>
          <p:cNvSpPr/>
          <p:nvPr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809744"/>
            <a:ext cx="8156448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03504"/>
            <a:ext cx="10543032" cy="4114800"/>
          </a:xfrm>
        </p:spPr>
        <p:txBody>
          <a:bodyPr anchor="b">
            <a:normAutofit/>
          </a:bodyPr>
          <a:lstStyle>
            <a:lvl1pPr marL="0" indent="0" algn="ctr">
              <a:buNone/>
              <a:defRPr sz="25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282FB1-48E5-4F0A-9E9C-35DF3C629227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603504"/>
            <a:ext cx="10863072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149A69-19C1-4748-AF82-9FE4A85BF936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86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5528E2-81C6-40A8-BAF0-0F7E271EAAEB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76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978408"/>
            <a:ext cx="10177272" cy="4837176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48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40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605F-F3B5-44D1-B7F6-31C6B11C8978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37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D5DB-B0AB-4B30-B4E2-CD0D5A14763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822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C6A6A9-A341-BF9D-FA80-3868D42AC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9BFB5-5C25-0FCB-27C7-A478767CACAC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5F22C-2988-B6EC-AA0B-D03BCA1A0B45}"/>
              </a:ext>
            </a:extLst>
          </p:cNvPr>
          <p:cNvSpPr/>
          <p:nvPr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9EC5E-5DB0-5907-06E8-B18F1AE29144}"/>
              </a:ext>
            </a:extLst>
          </p:cNvPr>
          <p:cNvSpPr/>
          <p:nvPr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1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3500">
                <a:latin typeface="+mj-lt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9EA1B-07C3-4F43-B7BA-72BA44EE9757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740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F513F4-C880-287E-B00A-BD9B413CB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8A6AB-C3A8-7501-6BC6-83CFA6C0F9A3}"/>
              </a:ext>
            </a:extLst>
          </p:cNvPr>
          <p:cNvSpPr/>
          <p:nvPr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9668-0C20-D45C-536B-66FBB7F30C45}"/>
              </a:ext>
            </a:extLst>
          </p:cNvPr>
          <p:cNvSpPr/>
          <p:nvPr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2C855-B15C-090B-5493-3D36B8A52654}"/>
              </a:ext>
            </a:extLst>
          </p:cNvPr>
          <p:cNvSpPr/>
          <p:nvPr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1CB20-1010-8C73-0086-CAB904E4B99D}"/>
              </a:ext>
            </a:extLst>
          </p:cNvPr>
          <p:cNvSpPr/>
          <p:nvPr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4736592"/>
            <a:ext cx="8349303" cy="7955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200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481328"/>
            <a:ext cx="8001000" cy="2752344"/>
          </a:xfrm>
        </p:spPr>
        <p:txBody>
          <a:bodyPr vert="horz" lIns="91440" tIns="45720" rIns="91440" bIns="45720" rtlCol="0" anchor="ctr">
            <a:normAutofit/>
          </a:bodyPr>
          <a:lstStyle>
            <a:lvl1pPr marL="128016" indent="-137160">
              <a:lnSpc>
                <a:spcPct val="110000"/>
              </a:lnSpc>
              <a:buNone/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C3807E-EE2A-4FC6-9EE1-019AAE762D48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6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D689D1-54B3-41D9-B112-32329B9B3CC6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20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A9201-705F-55B6-3F46-D68411A32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BBA50-2898-3426-D749-CD2833395810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BEDF5-EA71-E3BD-29EA-A8A58B1227EE}"/>
              </a:ext>
            </a:extLst>
          </p:cNvPr>
          <p:cNvSpPr/>
          <p:nvPr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A6F75-CEBF-CDAC-9F4B-3C794F813211}"/>
              </a:ext>
            </a:extLst>
          </p:cNvPr>
          <p:cNvSpPr/>
          <p:nvPr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0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1399032"/>
            <a:ext cx="5751576" cy="4041648"/>
          </a:xfrm>
        </p:spPr>
        <p:txBody>
          <a:bodyPr vert="horz" lIns="91440" tIns="45720" rIns="91440" bIns="45720" rtlCol="0" anchor="ctr">
            <a:normAutofit/>
          </a:bodyPr>
          <a:lstStyle>
            <a:lvl1pPr marL="182880" indent="-182880">
              <a:lnSpc>
                <a:spcPct val="110000"/>
              </a:lnSpc>
              <a:spcBef>
                <a:spcPts val="0"/>
              </a:spcBef>
              <a:buNone/>
              <a:defRPr lang="en-US" sz="3400" b="1" dirty="0">
                <a:latin typeface="+mj-lt"/>
              </a:defRPr>
            </a:lvl1pPr>
          </a:lstStyle>
          <a:p>
            <a:pPr lvl="0"/>
            <a:r>
              <a:rPr lang="en-US" dirty="0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3F7370-1EC1-45B2-A4ED-6E75D0D33CB2}" type="datetime2">
              <a:rPr lang="en-US" smtClean="0"/>
              <a:t>Wednesday, October 29,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19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88F3-C7E5-4A3A-8622-BE18DF2C9CD0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8457-C0B1-48D7-AA49-8444851E001C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18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5F8A-070F-4C2E-8BEF-7769438DDE34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39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A0DE-C1EF-4C95-BCFB-EDA7D552732F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600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9131-97A4-4253-BF80-685917177C53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251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B38C-EAAD-4752-A6B6-9F33A31C7FA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086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10881360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0D6DD4-D4A4-4FD2-90EE-29743B49734D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1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994392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812B7D-2375-41E3-8CF6-637C0157FD6F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1600" cap="all" spc="40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144AFCF-5D00-4E8A-BE78-0A3382672AA6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9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DE8AB4-3D9C-4366-A8D9-9A4F01D1112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8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cap="all" spc="550" baseline="0"/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59F214-985C-4E7A-8724-986944FA2171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85216"/>
            <a:ext cx="6858000" cy="3200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cap="all" spc="55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latin typeface="+mj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C9C02-FCB9-44E9-9951-263455134367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9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F06B-6751-4328-A64C-7E682DA41140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9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7FA31CB7-48AA-4691-B614-160E906C518A}" type="datetime2">
              <a:rPr lang="en-US" smtClean="0"/>
              <a:t>Wednesday, October 29, 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8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63" r:id="rId32"/>
    <p:sldLayoutId id="2147483895" r:id="rId33"/>
    <p:sldLayoutId id="2147483896" r:id="rId34"/>
    <p:sldLayoutId id="2147483897" r:id="rId35"/>
    <p:sldLayoutId id="2147483898" r:id="rId36"/>
    <p:sldLayoutId id="2147483899" r:id="rId37"/>
    <p:sldLayoutId id="2147483900" r:id="rId38"/>
    <p:sldLayoutId id="2147483901" r:id="rId39"/>
    <p:sldLayoutId id="2147483902" r:id="rId40"/>
    <p:sldLayoutId id="2147483907" r:id="rId41"/>
    <p:sldLayoutId id="2147483903" r:id="rId42"/>
    <p:sldLayoutId id="2147483904" r:id="rId43"/>
    <p:sldLayoutId id="2147483905" r:id="rId44"/>
    <p:sldLayoutId id="2147483906" r:id="rId45"/>
    <p:sldLayoutId id="2147483860" r:id="rId46"/>
    <p:sldLayoutId id="2147483861" r:id="rId47"/>
    <p:sldLayoutId id="2147483862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tcs.pressbooks.pub/infanttoddlerdev/chapter/chapter-4-physical-development-in-infancy-toddlerhood/" TargetMode="Externa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www.pexels.com/photo/baby-s-feet-2526120/" TargetMode="External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j.1365-2648.2004.03278.x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://doi.org/10.4069/kjwhn.2022.01.04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oi.org/10.1097/ANS.0000000000000462" TargetMode="External"/><Relationship Id="rId5" Type="http://schemas.openxmlformats.org/officeDocument/2006/relationships/hyperlink" Target="https://nursology.net/nurse-theories/theory-of-maternal-identity/" TargetMode="External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547-5069.2004.04042.x" TargetMode="External"/><Relationship Id="rId2" Type="http://schemas.openxmlformats.org/officeDocument/2006/relationships/hyperlink" Target="https://doi.org/10.1097/00005721-199507000-00002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177/0884217502239803" TargetMode="External"/><Relationship Id="rId5" Type="http://schemas.openxmlformats.org/officeDocument/2006/relationships/hyperlink" Target="https://doi.org/10.4103/ijnmr.IJNMR_201_19" TargetMode="External"/><Relationship Id="rId4" Type="http://schemas.openxmlformats.org/officeDocument/2006/relationships/hyperlink" Target="https://doi.org/10.1016/j.midw.2010.02.01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google.com/url?sa=t&amp;source=web&amp;rct=j&amp;opi=89978449&amp;url=https://elischolar.library.yale.edu/ysn_images/21/&amp;ved=2ahUKEwj5ou_DicuQAxUXFlkFHS1kDsAQh-wKegQIFxAD&amp;usg=AOvVaw3-ZviRU0Nn6OtPTJs2PqIv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3.png"/><Relationship Id="rId5" Type="http://schemas.openxmlformats.org/officeDocument/2006/relationships/hyperlink" Target="https://d3525k1ryd2155.cloudfront.net/f/002/141/9780826141002.OL.0.l.jpg" TargetMode="Externa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tcs.pressbooks.pub/infanttoddlerdev/chapter/chapter-4-physical-development-in-infancy-toddlerhood/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pikist.com/free-photo-svanm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youtube.com/watch?v=YOh8GBrNxnE&amp;t=881s" TargetMode="Externa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tcs.pressbooks.pub/infanttoddlerdev/chapter/chapter-4-physical-development-in-infancy-toddlerhood/" TargetMode="External"/><Relationship Id="rId5" Type="http://schemas.openxmlformats.org/officeDocument/2006/relationships/hyperlink" Target="https://www.rawpixel.com/search/mother" TargetMode="External"/><Relationship Id="rId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wtcs.pressbooks.pub/infanttoddlerdev/chapter/chapter-4-physical-development-in-infancy-toddlerhood/" TargetMode="External"/><Relationship Id="rId5" Type="http://schemas.openxmlformats.org/officeDocument/2006/relationships/hyperlink" Target="https://www.pexels.com/photo/gray-scale-photo-of-a-pregnant-woman-46207/" TargetMode="External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tcs.pressbooks.pub/infanttoddlerdev/chapter/chapter-4-physical-development-in-infancy-toddlerhood/" TargetMode="Externa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wtcs.pressbooks.pub/infanttoddlerdev/chapter/chapter-4-physical-development-in-infancy-toddlerhood/" TargetMode="External"/><Relationship Id="rId5" Type="http://schemas.openxmlformats.org/officeDocument/2006/relationships/hyperlink" Target="https://www.publicdomainpictures.net/en/view-image.php?image=667969&amp;picture=mother-and-baby" TargetMode="Externa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tcs.pressbooks.pub/infanttoddlerdev/chapter/chapter-4-physical-development-in-infancy-toddlerhood/" TargetMode="External"/><Relationship Id="rId3" Type="http://schemas.openxmlformats.org/officeDocument/2006/relationships/slideLayout" Target="../slideLayouts/slideLayout13.xml"/><Relationship Id="rId7" Type="http://schemas.openxmlformats.org/officeDocument/2006/relationships/hyperlink" Target="https://www.rawpixel.com/search/mother%20black?sort=curated&amp;page=1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0.jpg"/><Relationship Id="rId5" Type="http://schemas.openxmlformats.org/officeDocument/2006/relationships/hyperlink" Target="https://www.rawpixel.com/image/536132/premium-photo-image-toddler-baby-years-old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29.jpg"/><Relationship Id="rId9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7DC07251-3FB5-861F-4D64-5C9271F497F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687568" y="742950"/>
            <a:ext cx="5856732" cy="34432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Reva Rubin’s Theory of Maternal Identity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lang="en-US" sz="2400" dirty="0"/>
              <a:t>Understanding Maternal Role Attainment and Nursing Implications</a:t>
            </a:r>
            <a:br>
              <a:rPr lang="en-US" sz="2400" dirty="0"/>
            </a:b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BC637-DC59-4D08-DDBB-0D953D354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7" y="4843463"/>
            <a:ext cx="5856731" cy="1612201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200" dirty="0"/>
              <a:t>Anna Drake MA RN ICCE RYT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NUR 304 Concepts of Professional Nursing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Prof. Amanda Thaller MSN ACNP AHN-BC RYT </a:t>
            </a:r>
          </a:p>
          <a:p>
            <a:pPr>
              <a:lnSpc>
                <a:spcPct val="110000"/>
              </a:lnSpc>
            </a:pPr>
            <a:r>
              <a:rPr lang="en-US" sz="1200" dirty="0"/>
              <a:t>October 11, 2025</a:t>
            </a:r>
          </a:p>
        </p:txBody>
      </p:sp>
      <p:pic>
        <p:nvPicPr>
          <p:cNvPr id="5" name="Picture Placeholder 4" descr="Lotus water lily flower">
            <a:extLst>
              <a:ext uri="{FF2B5EF4-FFF2-40B4-BE49-F238E27FC236}">
                <a16:creationId xmlns:a16="http://schemas.microsoft.com/office/drawing/2014/main" id="{287A7FAF-4BFB-BFBC-5152-8F49B5E9B8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5340" r="25340"/>
          <a:stretch/>
        </p:blipFill>
        <p:spPr>
          <a:xfrm>
            <a:off x="0" y="0"/>
            <a:ext cx="5067300" cy="6858000"/>
          </a:xfrm>
        </p:spPr>
      </p:pic>
      <p:pic>
        <p:nvPicPr>
          <p:cNvPr id="30" name="Audio 29">
            <a:extLst>
              <a:ext uri="{FF2B5EF4-FFF2-40B4-BE49-F238E27FC236}">
                <a16:creationId xmlns:a16="http://schemas.microsoft.com/office/drawing/2014/main" id="{FA6C2654-6674-AA0C-9D38-FD5AC4EA6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0"/>
    </mc:Choice>
    <mc:Fallback>
      <p:transition spd="slow" advTm="10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7C72-AA5B-B14A-64A3-CB2A68F9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          Critiques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47004-851E-A717-975E-22002C8A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071" y="1809402"/>
            <a:ext cx="6751129" cy="448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While groundbreaking, Rubin’s theory has limitations:</a:t>
            </a:r>
          </a:p>
          <a:p>
            <a:r>
              <a:rPr lang="en-US" sz="2000" dirty="0"/>
              <a:t>It assumes a somewhat uniform maternal trajectory.</a:t>
            </a:r>
          </a:p>
          <a:p>
            <a:r>
              <a:rPr lang="en-US" sz="2000" dirty="0"/>
              <a:t>Early versions were often baby-centered, not mother-centered.</a:t>
            </a:r>
          </a:p>
          <a:p>
            <a:r>
              <a:rPr lang="en-US" sz="2000" dirty="0"/>
              <a:t>Less applicable across diverse cultural and family structures (e.g. LGBTQ+, single parents).</a:t>
            </a:r>
          </a:p>
          <a:p>
            <a:pPr marL="0" indent="0">
              <a:buNone/>
            </a:pPr>
            <a:r>
              <a:rPr lang="en-US" sz="2000" dirty="0"/>
              <a:t>Feminist critiques suggest it can reinforce norms rather than highlight women’s diverse lived experiences (Parratt &amp; Fahy, 2011).</a:t>
            </a:r>
          </a:p>
        </p:txBody>
      </p:sp>
      <p:pic>
        <p:nvPicPr>
          <p:cNvPr id="7" name="Picture Placeholder 6" descr="Close-up of a baby's feet&#10;&#10;AI-generated content may be incorrect.">
            <a:extLst>
              <a:ext uri="{FF2B5EF4-FFF2-40B4-BE49-F238E27FC236}">
                <a16:creationId xmlns:a16="http://schemas.microsoft.com/office/drawing/2014/main" id="{A450524C-1F55-F173-2FF3-0EAA1D4AB5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551" r="29551"/>
          <a:stretch>
            <a:fillRect/>
          </a:stretch>
        </p:blipFill>
        <p:spPr>
          <a:xfrm>
            <a:off x="457200" y="382846"/>
            <a:ext cx="3994127" cy="609230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1350D9-233F-9F59-270F-52626E695DD9}"/>
              </a:ext>
            </a:extLst>
          </p:cNvPr>
          <p:cNvSpPr txBox="1"/>
          <p:nvPr/>
        </p:nvSpPr>
        <p:spPr>
          <a:xfrm>
            <a:off x="457200" y="6475154"/>
            <a:ext cx="38039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8" tooltip="https://creativecommons.org/licenses/by/3.0/"/>
              </a:rPr>
              <a:t>CC BY</a:t>
            </a:r>
            <a:endParaRPr lang="en-US" sz="800" dirty="0"/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9E71C0D6-E38E-AB5A-DEA9-D2EE00DB8F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20"/>
    </mc:Choice>
    <mc:Fallback>
      <p:transition spd="slow" advTm="38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BB9B-D211-EC5A-FCB8-B923A21D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Closing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67462AB-93E0-6B2A-F655-62FA214F5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3273" y="2059883"/>
            <a:ext cx="581044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Reva Rubin changed how nursing understands motherhood, seeing it as a gradual, developmental identity rather than an automatic event.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Her four maternal tasks and stages continue to guide nursing care, while later theories have built on her framework to reflect diversity and inclusivity.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Rubin’s legacy reminds us that nursing care is not just physical, but deeply psychosocial and relational (Fawcett, 2023; Mercer, 2004). </a:t>
            </a:r>
          </a:p>
        </p:txBody>
      </p:sp>
      <p:pic>
        <p:nvPicPr>
          <p:cNvPr id="6" name="Picture Placeholder 4" descr="Lotus water lily flower">
            <a:extLst>
              <a:ext uri="{FF2B5EF4-FFF2-40B4-BE49-F238E27FC236}">
                <a16:creationId xmlns:a16="http://schemas.microsoft.com/office/drawing/2014/main" id="{21052594-68BE-C764-D701-7FB7C19E7F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40" r="25340"/>
          <a:stretch/>
        </p:blipFill>
        <p:spPr>
          <a:xfrm>
            <a:off x="7401815" y="565656"/>
            <a:ext cx="4231385" cy="5726688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11DD7AB0-C898-02ED-5060-8E163EE2B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7"/>
    </mc:Choice>
    <mc:Fallback>
      <p:transition spd="slow" advTm="37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FE2B-1D83-929C-87F1-AC223CA69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1/2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CC69F2-90CC-3569-CDD7-8635730B55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3272" y="2235605"/>
            <a:ext cx="1007978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Fawcett, J. (2023, December 5). 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Rubin’s theory of clinical nursing and theory of maternal identity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Nursology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linkClick r:id="rId5"/>
              </a:rPr>
              <a:t>https://nursology.net/nurse-theories/theory-of-maternal-identity/</a:t>
            </a:r>
            <a:r>
              <a:rPr lang="en-US" altLang="en-US" dirty="0">
                <a:solidFill>
                  <a:srgbClr val="000000"/>
                </a:solidFill>
              </a:rPr>
              <a:t>  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Frese, B.J., &amp; Nguyen, M.H. (2022). </a:t>
            </a:r>
            <a:r>
              <a:rPr lang="en-US" altLang="en-US" i="1" dirty="0">
                <a:solidFill>
                  <a:srgbClr val="000000"/>
                </a:solidFill>
              </a:rPr>
              <a:t>The evolution of maternal role attainment: A theory analysis. Advances in Nursing Science, 45</a:t>
            </a:r>
            <a:r>
              <a:rPr lang="en-US" altLang="en-US" dirty="0">
                <a:solidFill>
                  <a:srgbClr val="000000"/>
                </a:solidFill>
              </a:rPr>
              <a:t>(4), E161. </a:t>
            </a:r>
            <a:r>
              <a:rPr lang="en-US" altLang="en-US" dirty="0">
                <a:solidFill>
                  <a:srgbClr val="000000"/>
                </a:solidFill>
                <a:hlinkClick r:id="rId6"/>
              </a:rPr>
              <a:t>https://</a:t>
            </a:r>
            <a:r>
              <a:rPr lang="en-US" altLang="en-US" dirty="0" err="1">
                <a:solidFill>
                  <a:srgbClr val="000000"/>
                </a:solidFill>
                <a:hlinkClick r:id="rId6"/>
              </a:rPr>
              <a:t>doi.org</a:t>
            </a:r>
            <a:r>
              <a:rPr lang="en-US" altLang="en-US" dirty="0">
                <a:solidFill>
                  <a:srgbClr val="000000"/>
                </a:solidFill>
                <a:hlinkClick r:id="rId6"/>
              </a:rPr>
              <a:t>/10.1097/ANS.0000000000000462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Hwang, W.Y., Choi, S.Y., &amp; An, H.J. (2022). Concept analysis of transition to motherhood: A methodological study. </a:t>
            </a:r>
            <a:r>
              <a:rPr lang="en-US" altLang="en-US" i="1" dirty="0">
                <a:solidFill>
                  <a:srgbClr val="000000"/>
                </a:solidFill>
              </a:rPr>
              <a:t>Korean Journal of Women Health Nursing, 28</a:t>
            </a:r>
            <a:r>
              <a:rPr lang="en-US" altLang="en-US" dirty="0">
                <a:solidFill>
                  <a:srgbClr val="000000"/>
                </a:solidFill>
              </a:rPr>
              <a:t>(1), 8-17. </a:t>
            </a:r>
            <a:r>
              <a:rPr lang="en-US" altLang="en-US" dirty="0">
                <a:solidFill>
                  <a:srgbClr val="000000"/>
                </a:solidFill>
                <a:hlinkClick r:id="rId7"/>
              </a:rPr>
              <a:t>http://</a:t>
            </a:r>
            <a:r>
              <a:rPr lang="en-US" altLang="en-US" dirty="0" err="1">
                <a:solidFill>
                  <a:srgbClr val="000000"/>
                </a:solidFill>
                <a:hlinkClick r:id="rId7"/>
              </a:rPr>
              <a:t>doi.org</a:t>
            </a:r>
            <a:r>
              <a:rPr lang="en-US" altLang="en-US" dirty="0">
                <a:solidFill>
                  <a:srgbClr val="000000"/>
                </a:solidFill>
                <a:hlinkClick r:id="rId7"/>
              </a:rPr>
              <a:t>/10.4069/kjwhn.2022.01.04</a:t>
            </a:r>
            <a:r>
              <a:rPr lang="en-US" altLang="en-US" i="1" dirty="0">
                <a:solidFill>
                  <a:srgbClr val="000000"/>
                </a:solidFill>
                <a:hlinkClick r:id="rId7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Jack, S. M., DiCenso, A., &amp; Lohfeld, L. (2005). A theory of maternal engagement with public health nurses and family visitors. </a:t>
            </a:r>
            <a:r>
              <a:rPr lang="en-US" altLang="en-US" i="1" dirty="0">
                <a:solidFill>
                  <a:srgbClr val="000000"/>
                </a:solidFill>
              </a:rPr>
              <a:t>Journal of Advanced Nursing, 49</a:t>
            </a:r>
            <a:r>
              <a:rPr lang="en-US" altLang="en-US" dirty="0">
                <a:solidFill>
                  <a:srgbClr val="000000"/>
                </a:solidFill>
              </a:rPr>
              <a:t>(2), 182-190.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dirty="0">
                <a:solidFill>
                  <a:srgbClr val="000000"/>
                </a:solidFill>
              </a:rPr>
              <a:t>    </a:t>
            </a:r>
            <a:r>
              <a:rPr lang="en-US" altLang="en-US" dirty="0">
                <a:hlinkClick r:id="rId8"/>
              </a:rPr>
              <a:t>https://doi.org/10.1111/j.1365-2648.2004.03278.x</a:t>
            </a:r>
            <a:endParaRPr 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dirty="0">
              <a:solidFill>
                <a:srgbClr val="00000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2DE88635-491F-FB07-EB90-8C755CBEA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0"/>
    </mc:Choice>
    <mc:Fallback>
      <p:transition spd="slow" advTm="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3011-1C1C-E7DF-82EC-58F9731A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36AF-9612-CC7B-188D-D30538DF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971675"/>
            <a:ext cx="9875520" cy="4538853"/>
          </a:xfrm>
        </p:spPr>
        <p:txBody>
          <a:bodyPr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Mercer, R. T. (1995). A tribute to Reva Rubin. </a:t>
            </a:r>
            <a:r>
              <a:rPr lang="en-US" i="1" dirty="0"/>
              <a:t>MCN: The American Journal of Maternal/Child Nursing, 20</a:t>
            </a:r>
            <a:r>
              <a:rPr lang="en-US" dirty="0"/>
              <a:t>(4), 184. </a:t>
            </a:r>
            <a:r>
              <a:rPr lang="en-US" dirty="0">
                <a:hlinkClick r:id="rId2"/>
              </a:rPr>
              <a:t>https://doi.org/10.1097/00005721-199507000-00002</a:t>
            </a:r>
            <a:r>
              <a:rPr lang="en-US" dirty="0"/>
              <a:t>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Mercer, R. T. (2004). Becoming a mother versus maternal role attainment. </a:t>
            </a:r>
            <a:r>
              <a:rPr lang="en-US" altLang="en-US" i="1" dirty="0">
                <a:solidFill>
                  <a:srgbClr val="000000"/>
                </a:solidFill>
              </a:rPr>
              <a:t>Journal of Nursing Scholarship, 36</a:t>
            </a:r>
            <a:r>
              <a:rPr lang="en-US" altLang="en-US" dirty="0">
                <a:solidFill>
                  <a:srgbClr val="000000"/>
                </a:solidFill>
              </a:rPr>
              <a:t>(3), 226–232. </a:t>
            </a:r>
            <a:r>
              <a:rPr lang="en-US" altLang="en-US" dirty="0">
                <a:hlinkClick r:id="rId3"/>
              </a:rPr>
              <a:t>https://doi.org/10.1111/j.1547-5069.2004.04042.x</a:t>
            </a:r>
            <a:endParaRPr lang="en-US" alt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Parratt, J. A., &amp; Fahy, K. (2011). A feminist critique of foundational nursing research and theory on transition to motherhood. </a:t>
            </a:r>
            <a:r>
              <a:rPr lang="en-US" altLang="en-US" i="1" dirty="0">
                <a:solidFill>
                  <a:srgbClr val="000000"/>
                </a:solidFill>
              </a:rPr>
              <a:t>Midwifery, 27</a:t>
            </a:r>
            <a:r>
              <a:rPr lang="en-US" altLang="en-US" dirty="0">
                <a:solidFill>
                  <a:srgbClr val="000000"/>
                </a:solidFill>
              </a:rPr>
              <a:t>(4), 445–451. </a:t>
            </a:r>
            <a:r>
              <a:rPr lang="en-US" altLang="en-US" dirty="0">
                <a:hlinkClick r:id="rId4"/>
              </a:rPr>
              <a:t>https://doi.org/10.1016/j.midw.2010.02.012</a:t>
            </a:r>
            <a:endParaRPr lang="en-US" altLang="en-US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Rafii, F., Alinejad-Naeini, M., &amp; </a:t>
            </a:r>
            <a:r>
              <a:rPr lang="en-US" altLang="en-US" dirty="0" err="1">
                <a:solidFill>
                  <a:srgbClr val="000000"/>
                </a:solidFill>
              </a:rPr>
              <a:t>Peyrovi</a:t>
            </a:r>
            <a:r>
              <a:rPr lang="en-US" altLang="en-US" dirty="0">
                <a:solidFill>
                  <a:srgbClr val="000000"/>
                </a:solidFill>
              </a:rPr>
              <a:t>, H. (2020). Maternal role attainment in mothers with term neonate: A hybrid concept analysis. </a:t>
            </a:r>
            <a:r>
              <a:rPr lang="en-US" altLang="en-US" i="1" dirty="0">
                <a:solidFill>
                  <a:srgbClr val="000000"/>
                </a:solidFill>
              </a:rPr>
              <a:t>Iranian Journal of Nursing and Midwifery Research, 25</a:t>
            </a:r>
            <a:r>
              <a:rPr lang="en-US" altLang="en-US" dirty="0">
                <a:solidFill>
                  <a:srgbClr val="000000"/>
                </a:solidFill>
              </a:rPr>
              <a:t>(4), 304-313. </a:t>
            </a:r>
            <a:r>
              <a:rPr lang="en-US" altLang="en-US" dirty="0">
                <a:solidFill>
                  <a:srgbClr val="000000"/>
                </a:solidFill>
                <a:hlinkClick r:id="rId5"/>
              </a:rPr>
              <a:t>https://doi.org/10.4103/ijnmr.IJNMR_201_19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000000"/>
                </a:solidFill>
              </a:rPr>
              <a:t>Sleutel</a:t>
            </a:r>
            <a:r>
              <a:rPr lang="en-US" altLang="en-US" dirty="0">
                <a:solidFill>
                  <a:srgbClr val="000000"/>
                </a:solidFill>
              </a:rPr>
              <a:t>, M. R. (2003). Intrapartum nursing: Integrating Rubin’s framework with social support theory. </a:t>
            </a:r>
            <a:r>
              <a:rPr lang="en-US" altLang="en-US" i="1" dirty="0">
                <a:solidFill>
                  <a:srgbClr val="000000"/>
                </a:solidFill>
              </a:rPr>
              <a:t>Journal of Obstetric, Gynecologic &amp; Neonatal Nursing, 32</a:t>
            </a:r>
            <a:r>
              <a:rPr lang="en-US" altLang="en-US" dirty="0">
                <a:solidFill>
                  <a:srgbClr val="000000"/>
                </a:solidFill>
              </a:rPr>
              <a:t>(1), 76–82. </a:t>
            </a:r>
            <a:r>
              <a:rPr lang="en-US" altLang="en-US" dirty="0">
                <a:solidFill>
                  <a:srgbClr val="000000"/>
                </a:solidFill>
                <a:hlinkClick r:id="rId6"/>
              </a:rPr>
              <a:t>https://doi.org/10.1177/0884217502239803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7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297E-7BC6-8ABA-4049-2323CFB9D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347471"/>
            <a:ext cx="9875520" cy="1033272"/>
          </a:xfrm>
        </p:spPr>
        <p:txBody>
          <a:bodyPr anchor="ctr">
            <a:normAutofit/>
          </a:bodyPr>
          <a:lstStyle/>
          <a:p>
            <a:r>
              <a:rPr lang="en-US" dirty="0"/>
              <a:t>Learning Objectives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1F48A8F-135D-CD8D-2796-95AA71BF4B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164668"/>
              </p:ext>
            </p:extLst>
          </p:nvPr>
        </p:nvGraphicFramePr>
        <p:xfrm>
          <a:off x="771525" y="1785938"/>
          <a:ext cx="10801350" cy="4724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6" name="Audio 35">
            <a:extLst>
              <a:ext uri="{FF2B5EF4-FFF2-40B4-BE49-F238E27FC236}">
                <a16:creationId xmlns:a16="http://schemas.microsoft.com/office/drawing/2014/main" id="{4234DBC1-2500-FAAD-3C58-6FF525614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0"/>
    </mc:Choice>
    <mc:Fallback>
      <p:transition spd="slow" advTm="2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E93D-3F9F-4394-A5FA-6907A2D0C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78" y="347472"/>
            <a:ext cx="10011613" cy="103327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                                   Introduction to </a:t>
            </a:r>
            <a:r>
              <a:rPr lang="en-US" dirty="0"/>
              <a:t>R</a:t>
            </a:r>
            <a:r>
              <a:rPr lang="en-US" sz="3200" dirty="0"/>
              <a:t>eva </a:t>
            </a:r>
            <a:r>
              <a:rPr lang="en-US" dirty="0"/>
              <a:t>R</a:t>
            </a:r>
            <a:r>
              <a:rPr lang="en-US" sz="3200" dirty="0"/>
              <a:t>ubin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F6E67F-A224-C869-50BF-BF83A72441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6647" y="2821325"/>
            <a:ext cx="7115631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Reva Rubin (b. 1919 - d.1995) was one of the first nurse theorists to explore motherhood as a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psychosocial journey, not just a biological event.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In her 1984 book 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Maternal Identity and the Maternal Experience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 she argued that becoming a mother is a 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gradual developmental process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, shaped by culture, support, and personal growth (Mercer, 1995).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</a:rPr>
              <a:t>Her ideas laid the foundation for modern maternal-child nursing theory.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030" name="Picture 6" descr="Yale School of Nursing Class of 1946 ...">
            <a:extLst>
              <a:ext uri="{FF2B5EF4-FFF2-40B4-BE49-F238E27FC236}">
                <a16:creationId xmlns:a16="http://schemas.microsoft.com/office/drawing/2014/main" id="{0673886F-50A2-6750-0D07-269A4760C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32" y="365750"/>
            <a:ext cx="3246433" cy="191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7B406F9C-0D59-BAE8-B358-A1FE4ABF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219" y="1991761"/>
            <a:ext cx="2987849" cy="4419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54920A-E97A-2A21-7073-C7F4581A18B5}"/>
              </a:ext>
            </a:extLst>
          </p:cNvPr>
          <p:cNvSpPr txBox="1"/>
          <p:nvPr/>
        </p:nvSpPr>
        <p:spPr>
          <a:xfrm>
            <a:off x="8390219" y="6387417"/>
            <a:ext cx="1409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hlinkClick r:id="rId5"/>
              </a:rPr>
              <a:t>Image credit: </a:t>
            </a:r>
            <a:r>
              <a:rPr lang="en-US" sz="800" i="1" dirty="0" err="1">
                <a:hlinkClick r:id="rId5"/>
              </a:rPr>
              <a:t>Biblio</a:t>
            </a:r>
            <a:r>
              <a:rPr lang="en-US" sz="800" i="1" dirty="0">
                <a:hlinkClick r:id="rId5"/>
              </a:rPr>
              <a:t> (2025)</a:t>
            </a:r>
            <a:endParaRPr lang="en-US" sz="8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702A29-C238-D725-7DE4-5ECCF05D2E91}"/>
              </a:ext>
            </a:extLst>
          </p:cNvPr>
          <p:cNvSpPr txBox="1"/>
          <p:nvPr/>
        </p:nvSpPr>
        <p:spPr>
          <a:xfrm>
            <a:off x="813932" y="2245265"/>
            <a:ext cx="1585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hlinkClick r:id="rId7"/>
              </a:rPr>
              <a:t>Image credit: </a:t>
            </a:r>
            <a:r>
              <a:rPr lang="en-US" sz="800" i="1" dirty="0" err="1">
                <a:hlinkClick r:id="rId7"/>
              </a:rPr>
              <a:t>Elischolar</a:t>
            </a:r>
            <a:r>
              <a:rPr lang="en-US" sz="800" i="1" dirty="0">
                <a:hlinkClick r:id="rId7"/>
              </a:rPr>
              <a:t> (2025)</a:t>
            </a:r>
            <a:endParaRPr lang="en-US" sz="800" i="1" dirty="0"/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2C7501ED-E2FC-2030-F17E-8C04D041A5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6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0"/>
    </mc:Choice>
    <mc:Fallback>
      <p:transition spd="slow" advTm="3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6C8C-EFC0-4A72-CA10-ED6D19A1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Maternal Role Attainment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708B8-9F4E-592A-33DD-61ABA56B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950018"/>
            <a:ext cx="5062728" cy="47555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Rubin described motherhood as a role women learn and integrate over time. It is not instantly achieved at birth but unfolds through lived experience, self-reflection, and guidance. </a:t>
            </a:r>
          </a:p>
          <a:p>
            <a:pPr marL="0" indent="0">
              <a:buNone/>
            </a:pPr>
            <a:r>
              <a:rPr lang="en-US" sz="2000" dirty="0"/>
              <a:t>This process is called maternal role attainment. The theory remains one of her key contributions to nursing practice (Rubin, 1984; Mercer, 2004).</a:t>
            </a:r>
          </a:p>
          <a:p>
            <a:pPr marL="0" indent="0">
              <a:buNone/>
            </a:pPr>
            <a:r>
              <a:rPr lang="en-US" altLang="en-US" sz="2000" dirty="0"/>
              <a:t>Here is a </a:t>
            </a:r>
            <a:r>
              <a:rPr lang="en-US" altLang="en-US" sz="2000" dirty="0">
                <a:hlinkClick r:id="rId4"/>
              </a:rPr>
              <a:t>link</a:t>
            </a:r>
            <a:r>
              <a:rPr lang="en-US" altLang="en-US" sz="2000" dirty="0"/>
              <a:t> to a 1989 interview of Reva Rubin, discussing her theory.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1" name="Picture 10" descr="A person kissing a baby&#10;&#10;AI-generated content may be incorrect.">
            <a:extLst>
              <a:ext uri="{FF2B5EF4-FFF2-40B4-BE49-F238E27FC236}">
                <a16:creationId xmlns:a16="http://schemas.microsoft.com/office/drawing/2014/main" id="{E9720044-5CC8-9822-7850-DEE8811A8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5245"/>
          <a:stretch>
            <a:fillRect/>
          </a:stretch>
        </p:blipFill>
        <p:spPr>
          <a:xfrm>
            <a:off x="6545434" y="864108"/>
            <a:ext cx="4851058" cy="4987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16A19C-4F55-D70E-7A83-6A234F116D29}"/>
              </a:ext>
            </a:extLst>
          </p:cNvPr>
          <p:cNvSpPr txBox="1"/>
          <p:nvPr/>
        </p:nvSpPr>
        <p:spPr>
          <a:xfrm>
            <a:off x="6545434" y="5892800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7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8" tooltip="https://creativecommons.org/licenses/by/3.0/"/>
              </a:rPr>
              <a:t>CC BY</a:t>
            </a:r>
            <a:endParaRPr lang="en-US" sz="800" dirty="0"/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38526162-F0D0-5DB6-2176-460875AE53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80"/>
    </mc:Choice>
    <mc:Fallback>
      <p:transition spd="slow" advTm="35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18BA-7D23-3F81-AD0B-16F7BE11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                   Four Maternal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974A-7292-E952-DDA9-8EB5D2557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4346" y="1843596"/>
            <a:ext cx="5922454" cy="14861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Rubin identified four essential task women taken on during the pregnancy, birth and postpartum experience (perinatal period):</a:t>
            </a:r>
          </a:p>
        </p:txBody>
      </p:sp>
      <p:pic>
        <p:nvPicPr>
          <p:cNvPr id="6" name="Picture 5" descr="A person holding a baby&#10;&#10;AI-generated content may be incorrect.">
            <a:extLst>
              <a:ext uri="{FF2B5EF4-FFF2-40B4-BE49-F238E27FC236}">
                <a16:creationId xmlns:a16="http://schemas.microsoft.com/office/drawing/2014/main" id="{B0C99F5A-FA4F-FBFC-D8FC-31929B23C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3272" y="516325"/>
            <a:ext cx="3895190" cy="25606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9A632-2E94-219E-2FD7-B814BEDB8510}"/>
              </a:ext>
            </a:extLst>
          </p:cNvPr>
          <p:cNvSpPr txBox="1"/>
          <p:nvPr/>
        </p:nvSpPr>
        <p:spPr>
          <a:xfrm>
            <a:off x="980175" y="3072170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6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7" tooltip="https://creativecommons.org/licenses/by/3.0/"/>
              </a:rPr>
              <a:t>CC BY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DAAD40-D97B-2623-819F-C368A6F8D476}"/>
              </a:ext>
            </a:extLst>
          </p:cNvPr>
          <p:cNvSpPr txBox="1"/>
          <p:nvPr/>
        </p:nvSpPr>
        <p:spPr>
          <a:xfrm>
            <a:off x="980175" y="3393990"/>
            <a:ext cx="10429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Ensuring safe passage for themselves and their infants.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Gaining acceptance of the baby by family and others.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Developing emotional attachment, referred to as “binding in.”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Giving of self to meet the baby’s needs.</a:t>
            </a:r>
          </a:p>
          <a:p>
            <a:endParaRPr lang="en-US" sz="2000" dirty="0"/>
          </a:p>
          <a:p>
            <a:r>
              <a:rPr lang="en-US" sz="2000" dirty="0"/>
              <a:t>These tasks highlight both the physical safety and the relational-emotional dimensions of motherhood (Rubin, 1984; Rafii et al., 2020).</a:t>
            </a:r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53997D98-B4CF-8343-2A9C-A91AD0931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0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80"/>
    </mc:Choice>
    <mc:Fallback>
      <p:transition spd="slow" advTm="4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1CDC-DE35-477C-5DB4-B45FC01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Stages of Maternal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8C6F-AC14-EA6B-E908-DB099614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4963" y="1824560"/>
            <a:ext cx="6032586" cy="468596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Rubin outlined four stages that mothers move through: </a:t>
            </a:r>
          </a:p>
          <a:p>
            <a:r>
              <a:rPr lang="en-US" sz="2400" dirty="0"/>
              <a:t>Anticipatory (pregnancy): preparing for the role.</a:t>
            </a:r>
          </a:p>
          <a:p>
            <a:r>
              <a:rPr lang="en-US" sz="2400" dirty="0"/>
              <a:t>Formal (early postpartum): following expected behaviors.</a:t>
            </a:r>
          </a:p>
          <a:p>
            <a:r>
              <a:rPr lang="en-US" sz="2400" dirty="0"/>
              <a:t>Informal: adapting and personalizing the role.</a:t>
            </a:r>
          </a:p>
          <a:p>
            <a:r>
              <a:rPr lang="en-US" sz="2400" dirty="0"/>
              <a:t>Personal: achieving confidence and identity as a mother.</a:t>
            </a:r>
          </a:p>
          <a:p>
            <a:pPr marL="0" indent="0">
              <a:buNone/>
            </a:pPr>
            <a:r>
              <a:rPr lang="en-US" sz="2400" dirty="0"/>
              <a:t>These stages help nurses understand where a woman may be in her journey and tailor care appropriately (Frese &amp; Nguyen, 2022).</a:t>
            </a:r>
          </a:p>
        </p:txBody>
      </p:sp>
      <p:pic>
        <p:nvPicPr>
          <p:cNvPr id="14" name="Picture Placeholder 13" descr="A pregnant person holding her belly&#10;&#10;AI-generated content may be incorrect.">
            <a:extLst>
              <a:ext uri="{FF2B5EF4-FFF2-40B4-BE49-F238E27FC236}">
                <a16:creationId xmlns:a16="http://schemas.microsoft.com/office/drawing/2014/main" id="{5A9431C1-81E9-DEEA-4B70-732945A6EE9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9551" r="29551"/>
          <a:stretch>
            <a:fillRect/>
          </a:stretch>
        </p:blipFill>
        <p:spPr>
          <a:xfrm>
            <a:off x="744451" y="735806"/>
            <a:ext cx="3779838" cy="538638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A78937-2F4F-5E8F-2D68-A76168712907}"/>
              </a:ext>
            </a:extLst>
          </p:cNvPr>
          <p:cNvSpPr txBox="1"/>
          <p:nvPr/>
        </p:nvSpPr>
        <p:spPr>
          <a:xfrm>
            <a:off x="744451" y="6100763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6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7" tooltip="https://creativecommons.org/licenses/by/3.0/"/>
              </a:rPr>
              <a:t>CC BY</a:t>
            </a:r>
            <a:endParaRPr lang="en-US" sz="800" dirty="0"/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3E6E07B3-51AF-605E-EEB4-C7A12141A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20"/>
    </mc:Choice>
    <mc:Fallback>
      <p:transition spd="slow" advTm="47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495D-0810-79A1-7A76-9CB78C35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75C2-6C0C-5EF4-A31D-42C6FADC7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825177"/>
            <a:ext cx="6510529" cy="4685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Maternal identity formation is not uniform. It is influenced by:</a:t>
            </a:r>
          </a:p>
          <a:p>
            <a:r>
              <a:rPr lang="en-US" sz="2000" dirty="0"/>
              <a:t>Personal factors (age, culture, mental health, prior pregnancies).</a:t>
            </a:r>
          </a:p>
          <a:p>
            <a:r>
              <a:rPr lang="en-US" sz="2000" dirty="0"/>
              <a:t>Social factors (partner support, family expectations, community norms).</a:t>
            </a:r>
          </a:p>
          <a:p>
            <a:r>
              <a:rPr lang="en-US" sz="2000" dirty="0"/>
              <a:t>Nursing care (education, emotional support, guidance). </a:t>
            </a:r>
          </a:p>
          <a:p>
            <a:pPr marL="0" indent="0">
              <a:buNone/>
            </a:pPr>
            <a:r>
              <a:rPr lang="en-US" sz="2000" dirty="0"/>
              <a:t>These factors emphasize nursing’s critical role in providing both clinical care and psychosocial support (</a:t>
            </a:r>
            <a:r>
              <a:rPr lang="en-US" sz="2000" dirty="0" err="1"/>
              <a:t>Sleutel</a:t>
            </a:r>
            <a:r>
              <a:rPr lang="en-US" sz="2000" dirty="0"/>
              <a:t> 2003; Jack et al., 2005).</a:t>
            </a:r>
          </a:p>
        </p:txBody>
      </p:sp>
      <p:pic>
        <p:nvPicPr>
          <p:cNvPr id="9" name="Picture 8" descr="A nurse holding a baby&#10;&#10;AI-generated content may be incorrect.">
            <a:extLst>
              <a:ext uri="{FF2B5EF4-FFF2-40B4-BE49-F238E27FC236}">
                <a16:creationId xmlns:a16="http://schemas.microsoft.com/office/drawing/2014/main" id="{CB3A07EB-8AF0-5993-7E3D-1B25C9FFE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64196" y="692149"/>
            <a:ext cx="3837242" cy="4297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192B9-4FA5-98FC-82BC-3D7CA46A3FD1}"/>
              </a:ext>
            </a:extLst>
          </p:cNvPr>
          <p:cNvSpPr txBox="1"/>
          <p:nvPr/>
        </p:nvSpPr>
        <p:spPr>
          <a:xfrm>
            <a:off x="7664196" y="4989962"/>
            <a:ext cx="340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6" tooltip="https://creativecommons.org/licenses/by/3.0/"/>
              </a:rPr>
              <a:t>CC BY</a:t>
            </a:r>
            <a:endParaRPr lang="en-US" sz="800" dirty="0"/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E9AF83F6-B758-1355-2EF0-A1789DD84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4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40"/>
    </mc:Choice>
    <mc:Fallback>
      <p:transition spd="slow" advTm="38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95B78-5416-71D0-26F9-7C9996B4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Nursing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79EF-EC75-4936-780D-E815D31AA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354" y="2873451"/>
            <a:ext cx="9875520" cy="30992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Nurses apply it by:</a:t>
            </a:r>
          </a:p>
          <a:p>
            <a:r>
              <a:rPr lang="en-US" sz="2000" dirty="0"/>
              <a:t>Offering anticipatory guidance during pregnancy.</a:t>
            </a:r>
          </a:p>
          <a:p>
            <a:r>
              <a:rPr lang="en-US" sz="2000" dirty="0"/>
              <a:t>Supporting bonding and attachment after birth.</a:t>
            </a:r>
          </a:p>
          <a:p>
            <a:r>
              <a:rPr lang="en-US" sz="2000" dirty="0"/>
              <a:t>Encouraging mothers to develop confidence in their own style of parenting.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It is especially useful in perinatal, intrapartum, postpartum, and community health nursing (</a:t>
            </a:r>
            <a:r>
              <a:rPr lang="en-US" sz="2000" dirty="0" err="1"/>
              <a:t>Sleutel</a:t>
            </a:r>
            <a:r>
              <a:rPr lang="en-US" sz="2000" dirty="0"/>
              <a:t>, 2003).</a:t>
            </a:r>
          </a:p>
        </p:txBody>
      </p:sp>
      <p:pic>
        <p:nvPicPr>
          <p:cNvPr id="7" name="Picture 6" descr="A person holding a baby&#10;&#10;AI-generated content may be incorrect.">
            <a:extLst>
              <a:ext uri="{FF2B5EF4-FFF2-40B4-BE49-F238E27FC236}">
                <a16:creationId xmlns:a16="http://schemas.microsoft.com/office/drawing/2014/main" id="{CB87E695-3D69-595E-AFA3-CC716608B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29764" y="549181"/>
            <a:ext cx="3328964" cy="2240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2C1477-DB45-4C1E-F32F-0FC5B4433E1C}"/>
              </a:ext>
            </a:extLst>
          </p:cNvPr>
          <p:cNvSpPr txBox="1"/>
          <p:nvPr/>
        </p:nvSpPr>
        <p:spPr>
          <a:xfrm>
            <a:off x="7829764" y="2776095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6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7" tooltip="https://creativecommons.org/licenses/by/3.0/"/>
              </a:rPr>
              <a:t>CC BY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067597-2E84-AEDE-D35D-B79101372BBD}"/>
              </a:ext>
            </a:extLst>
          </p:cNvPr>
          <p:cNvSpPr txBox="1"/>
          <p:nvPr/>
        </p:nvSpPr>
        <p:spPr>
          <a:xfrm>
            <a:off x="949354" y="2131439"/>
            <a:ext cx="6880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Rubin’s theory continues to shape maternal nursing today.</a:t>
            </a: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64397A54-6F45-E094-5EBA-438ECEBC9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4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40"/>
    </mc:Choice>
    <mc:Fallback>
      <p:transition spd="slow" advTm="41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36ABB-2F00-CEDC-C524-3E2E3954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in Modern Nursing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0168-C913-7EAF-819F-CA04F614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822" y="2114550"/>
            <a:ext cx="6461631" cy="309076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Rubin’s ideas inspired Mercer’s Becoming a Mother (BAM) theory, which broadened the scope to include long-term role development. More recent analysis emphasize inclusivity and cultural diversity (Frese &amp; Nguyen, 2022; Hwang et al., 2022). </a:t>
            </a:r>
          </a:p>
          <a:p>
            <a:pPr marL="0" indent="0">
              <a:buNone/>
            </a:pPr>
            <a:r>
              <a:rPr lang="en-US" sz="2000" dirty="0"/>
              <a:t>Today, maternal identity is seen as a dynamic, context-sensitive process, relevant across nursing specialties and family systems.</a:t>
            </a:r>
          </a:p>
        </p:txBody>
      </p:sp>
      <p:pic>
        <p:nvPicPr>
          <p:cNvPr id="9" name="Picture 8" descr="A group of people sitting together&#10;&#10;AI-generated content may be incorrect.">
            <a:extLst>
              <a:ext uri="{FF2B5EF4-FFF2-40B4-BE49-F238E27FC236}">
                <a16:creationId xmlns:a16="http://schemas.microsoft.com/office/drawing/2014/main" id="{8D928A15-D1BD-DF92-143B-87B213999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583803" y="561436"/>
            <a:ext cx="3757373" cy="2504915"/>
          </a:xfrm>
          <a:prstGeom prst="rect">
            <a:avLst/>
          </a:prstGeom>
        </p:spPr>
      </p:pic>
      <p:pic>
        <p:nvPicPr>
          <p:cNvPr id="11" name="Picture 10" descr="A person and person holding a baby&#10;&#10;AI-generated content may be incorrect.">
            <a:extLst>
              <a:ext uri="{FF2B5EF4-FFF2-40B4-BE49-F238E27FC236}">
                <a16:creationId xmlns:a16="http://schemas.microsoft.com/office/drawing/2014/main" id="{84FA22DF-278D-6E9F-FB8A-7308B1C8A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583803" y="3526536"/>
            <a:ext cx="3757373" cy="2504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2E9413-DA35-672E-0770-5A374CD1D4A6}"/>
              </a:ext>
            </a:extLst>
          </p:cNvPr>
          <p:cNvSpPr txBox="1"/>
          <p:nvPr/>
        </p:nvSpPr>
        <p:spPr>
          <a:xfrm>
            <a:off x="7511708" y="3066351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8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9" tooltip="https://creativecommons.org/licenses/by/3.0/"/>
              </a:rPr>
              <a:t>CC BY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E82A1-F1C8-A411-92FC-7E5CD991EB58}"/>
              </a:ext>
            </a:extLst>
          </p:cNvPr>
          <p:cNvSpPr txBox="1"/>
          <p:nvPr/>
        </p:nvSpPr>
        <p:spPr>
          <a:xfrm>
            <a:off x="7511708" y="6031451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8" tooltip="https://wtcs.pressbooks.pub/infanttoddlerdev/chapter/chapter-4-physical-development-in-infancy-toddlerhood/"/>
              </a:rPr>
              <a:t>This Photo</a:t>
            </a:r>
            <a:r>
              <a:rPr lang="en-US" sz="800" dirty="0"/>
              <a:t> by Unknown Author is licensed under </a:t>
            </a:r>
            <a:r>
              <a:rPr lang="en-US" sz="800" dirty="0">
                <a:hlinkClick r:id="rId9" tooltip="https://creativecommons.org/licenses/by/3.0/"/>
              </a:rPr>
              <a:t>CC BY</a:t>
            </a:r>
            <a:endParaRPr lang="en-US" sz="800" dirty="0"/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853779EC-1404-0B50-AD34-4703025F76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1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20"/>
    </mc:Choice>
    <mc:Fallback>
      <p:transition spd="slow" advTm="4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Rise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" id="{FF74CFCA-15A8-4A19-8791-A4B07AC19AED}" vid="{4F1DA30D-FBF7-47F9-8AB5-ACED5332D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1267</Words>
  <Application>Microsoft Macintosh PowerPoint</Application>
  <PresentationFormat>Widescreen</PresentationFormat>
  <Paragraphs>108</Paragraphs>
  <Slides>13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Avenir Next LT Pro</vt:lpstr>
      <vt:lpstr>Avenir Next LT Pro Light</vt:lpstr>
      <vt:lpstr>Neue Haas Grotesk Text Pro</vt:lpstr>
      <vt:lpstr>GradientRise</vt:lpstr>
      <vt:lpstr>Reva Rubin’s Theory of Maternal Identity  Understanding Maternal Role Attainment and Nursing Implications </vt:lpstr>
      <vt:lpstr>Learning Objectives</vt:lpstr>
      <vt:lpstr>                                   Introduction to Reva Rubin </vt:lpstr>
      <vt:lpstr>Maternal Role Attainment</vt:lpstr>
      <vt:lpstr>                         Four Maternal Tasks</vt:lpstr>
      <vt:lpstr>Stages of Maternal Identity</vt:lpstr>
      <vt:lpstr>Influencing Factors</vt:lpstr>
      <vt:lpstr>Application to Nursing Practice</vt:lpstr>
      <vt:lpstr>Evolution in Modern Nursing</vt:lpstr>
      <vt:lpstr>                      Critiques &amp; Limitations</vt:lpstr>
      <vt:lpstr>Summary &amp; Closing</vt:lpstr>
      <vt:lpstr>References 1/2</vt:lpstr>
      <vt:lpstr>References 2/2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 Boardman</dc:creator>
  <cp:lastModifiedBy>Anna Drake</cp:lastModifiedBy>
  <cp:revision>46</cp:revision>
  <dcterms:created xsi:type="dcterms:W3CDTF">2025-10-12T03:42:23Z</dcterms:created>
  <dcterms:modified xsi:type="dcterms:W3CDTF">2025-10-30T05:58:51Z</dcterms:modified>
</cp:coreProperties>
</file>